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revisionInfo.xml" ContentType="application/vnd.ms-powerpoint.revisioninfo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9"/>
  </p:handoutMasterIdLst>
  <p:sldIdLst>
    <p:sldId id="268" r:id="rId2"/>
    <p:sldId id="270" r:id="rId3"/>
    <p:sldId id="293" r:id="rId4"/>
    <p:sldId id="295" r:id="rId5"/>
    <p:sldId id="261" r:id="rId6"/>
    <p:sldId id="344" r:id="rId7"/>
    <p:sldId id="341" r:id="rId8"/>
    <p:sldId id="342" r:id="rId9"/>
    <p:sldId id="343" r:id="rId10"/>
    <p:sldId id="271" r:id="rId11"/>
    <p:sldId id="265" r:id="rId12"/>
    <p:sldId id="266" r:id="rId13"/>
    <p:sldId id="291" r:id="rId14"/>
    <p:sldId id="335" r:id="rId15"/>
    <p:sldId id="287" r:id="rId16"/>
    <p:sldId id="289" r:id="rId17"/>
    <p:sldId id="288" r:id="rId18"/>
    <p:sldId id="257" r:id="rId19"/>
    <p:sldId id="274" r:id="rId20"/>
    <p:sldId id="275" r:id="rId21"/>
    <p:sldId id="276" r:id="rId22"/>
    <p:sldId id="277" r:id="rId23"/>
    <p:sldId id="336" r:id="rId24"/>
    <p:sldId id="337" r:id="rId25"/>
    <p:sldId id="338" r:id="rId26"/>
    <p:sldId id="339" r:id="rId27"/>
    <p:sldId id="340" r:id="rId28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7416C8-9570-4035-8214-6238A7BD4B31}" v="105" dt="2018-09-19T16:42:53.4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2" d="100"/>
          <a:sy n="72" d="100"/>
        </p:scale>
        <p:origin x="11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tuelli Marco" userId="875f4bc3-7772-4e47-af0e-f509ae8b436f" providerId="ADAL" clId="{1CB505CC-AD6D-4D2A-BB49-15C2C23C7C2F}"/>
  </pc:docChgLst>
  <pc:docChgLst>
    <pc:chgData name="Pattuelli Marco" userId="875f4bc3-7772-4e47-af0e-f509ae8b436f" providerId="ADAL" clId="{007416C8-9570-4035-8214-6238A7BD4B31}"/>
    <pc:docChg chg="undo custSel modSld">
      <pc:chgData name="Pattuelli Marco" userId="875f4bc3-7772-4e47-af0e-f509ae8b436f" providerId="ADAL" clId="{007416C8-9570-4035-8214-6238A7BD4B31}" dt="2018-09-19T16:42:53.404" v="104" actId="167"/>
      <pc:docMkLst>
        <pc:docMk/>
      </pc:docMkLst>
      <pc:sldChg chg="addSp delSp modSp">
        <pc:chgData name="Pattuelli Marco" userId="875f4bc3-7772-4e47-af0e-f509ae8b436f" providerId="ADAL" clId="{007416C8-9570-4035-8214-6238A7BD4B31}" dt="2018-09-19T16:42:53.404" v="104" actId="167"/>
        <pc:sldMkLst>
          <pc:docMk/>
          <pc:sldMk cId="2758140469" sldId="269"/>
        </pc:sldMkLst>
        <pc:spChg chg="mod">
          <ac:chgData name="Pattuelli Marco" userId="875f4bc3-7772-4e47-af0e-f509ae8b436f" providerId="ADAL" clId="{007416C8-9570-4035-8214-6238A7BD4B31}" dt="2018-09-19T16:41:56.761" v="100" actId="13926"/>
          <ac:spMkLst>
            <pc:docMk/>
            <pc:sldMk cId="2758140469" sldId="269"/>
            <ac:spMk id="3076" creationId="{89A4A092-1D88-4CC6-9E2C-086E80D82640}"/>
          </ac:spMkLst>
        </pc:spChg>
        <pc:picChg chg="add del ord">
          <ac:chgData name="Pattuelli Marco" userId="875f4bc3-7772-4e47-af0e-f509ae8b436f" providerId="ADAL" clId="{007416C8-9570-4035-8214-6238A7BD4B31}" dt="2018-09-19T16:42:53.404" v="104" actId="167"/>
          <ac:picMkLst>
            <pc:docMk/>
            <pc:sldMk cId="2758140469" sldId="269"/>
            <ac:picMk id="4" creationId="{CC71B2CD-88BC-43B2-A4F0-E0B241335DA4}"/>
          </ac:picMkLst>
        </pc:picChg>
        <pc:picChg chg="del">
          <ac:chgData name="Pattuelli Marco" userId="875f4bc3-7772-4e47-af0e-f509ae8b436f" providerId="ADAL" clId="{007416C8-9570-4035-8214-6238A7BD4B31}" dt="2018-09-19T16:34:38.920" v="0" actId="478"/>
          <ac:picMkLst>
            <pc:docMk/>
            <pc:sldMk cId="2758140469" sldId="269"/>
            <ac:picMk id="3074" creationId="{BB27548F-996F-4AAB-B097-D3C8B0538BAB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i2000014139\comune-323-datiNatura2000\AIB2017\analisi2005-2015\graficoIncendi%20x%20Mese%2020170413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it-IT" sz="1000"/>
              <a:t>Andamento stagionale degli incendi boschivi in Regione </a:t>
            </a:r>
            <a:br>
              <a:rPr lang="it-IT" sz="1000"/>
            </a:br>
            <a:r>
              <a:rPr lang="it-IT" sz="1000"/>
              <a:t>nel periodo 2005-2015 (11 annualità)</a:t>
            </a:r>
          </a:p>
        </c:rich>
      </c:tx>
      <c:layout>
        <c:manualLayout>
          <c:xMode val="edge"/>
          <c:yMode val="edge"/>
          <c:x val="0.25395391021148533"/>
          <c:y val="1.3329175437228762E-2"/>
        </c:manualLayout>
      </c:layout>
      <c:overlay val="0"/>
      <c:spPr>
        <a:noFill/>
        <a:ln w="25400"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xMese!$C$1</c:f>
              <c:strCache>
                <c:ptCount val="1"/>
                <c:pt idx="0">
                  <c:v>Ettari incendiati (totale)</c:v>
                </c:pt>
              </c:strCache>
            </c:strRef>
          </c:tx>
          <c:spPr>
            <a:solidFill>
              <a:srgbClr val="4472C4"/>
            </a:solidFill>
            <a:ln w="25400">
              <a:noFill/>
            </a:ln>
          </c:spPr>
          <c:invertIfNegative val="0"/>
          <c:cat>
            <c:strRef>
              <c:f>xMese!$B$2:$B$13</c:f>
              <c:strCache>
                <c:ptCount val="12"/>
                <c:pt idx="0">
                  <c:v>gennaio</c:v>
                </c:pt>
                <c:pt idx="1">
                  <c:v>febbraio</c:v>
                </c:pt>
                <c:pt idx="2">
                  <c:v>marzo</c:v>
                </c:pt>
                <c:pt idx="3">
                  <c:v>aprile</c:v>
                </c:pt>
                <c:pt idx="4">
                  <c:v>maggio</c:v>
                </c:pt>
                <c:pt idx="5">
                  <c:v>giugno</c:v>
                </c:pt>
                <c:pt idx="6">
                  <c:v>luglio</c:v>
                </c:pt>
                <c:pt idx="7">
                  <c:v>agosto</c:v>
                </c:pt>
                <c:pt idx="8">
                  <c:v>settembre</c:v>
                </c:pt>
                <c:pt idx="9">
                  <c:v>ottobre</c:v>
                </c:pt>
                <c:pt idx="10">
                  <c:v>novembre</c:v>
                </c:pt>
                <c:pt idx="11">
                  <c:v>dicembre</c:v>
                </c:pt>
              </c:strCache>
            </c:strRef>
          </c:cat>
          <c:val>
            <c:numRef>
              <c:f>xMese!$C$2:$C$13</c:f>
              <c:numCache>
                <c:formatCode>General</c:formatCode>
                <c:ptCount val="12"/>
                <c:pt idx="0">
                  <c:v>72.705012017027983</c:v>
                </c:pt>
                <c:pt idx="1">
                  <c:v>74.926707263493498</c:v>
                </c:pt>
                <c:pt idx="2">
                  <c:v>245.78447587300448</c:v>
                </c:pt>
                <c:pt idx="3">
                  <c:v>107.381800645542</c:v>
                </c:pt>
                <c:pt idx="4">
                  <c:v>64.104176795043472</c:v>
                </c:pt>
                <c:pt idx="5">
                  <c:v>39.842986024649491</c:v>
                </c:pt>
                <c:pt idx="6">
                  <c:v>1138.6685053683311</c:v>
                </c:pt>
                <c:pt idx="7">
                  <c:v>539.54185868719878</c:v>
                </c:pt>
                <c:pt idx="8">
                  <c:v>171.4023734104739</c:v>
                </c:pt>
                <c:pt idx="9">
                  <c:v>30.712331360590998</c:v>
                </c:pt>
                <c:pt idx="10">
                  <c:v>28.121192977398998</c:v>
                </c:pt>
                <c:pt idx="11">
                  <c:v>2.047715725987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25-4951-BD89-8BB82C560D84}"/>
            </c:ext>
          </c:extLst>
        </c:ser>
        <c:ser>
          <c:idx val="1"/>
          <c:order val="1"/>
          <c:tx>
            <c:strRef>
              <c:f>xMese!$D$1</c:f>
              <c:strCache>
                <c:ptCount val="1"/>
                <c:pt idx="0">
                  <c:v>Ettari di bosco incendiati</c:v>
                </c:pt>
              </c:strCache>
            </c:strRef>
          </c:tx>
          <c:spPr>
            <a:solidFill>
              <a:srgbClr val="ED7D31"/>
            </a:solidFill>
            <a:ln w="25400">
              <a:noFill/>
            </a:ln>
          </c:spPr>
          <c:invertIfNegative val="0"/>
          <c:cat>
            <c:strRef>
              <c:f>xMese!$B$2:$B$13</c:f>
              <c:strCache>
                <c:ptCount val="12"/>
                <c:pt idx="0">
                  <c:v>gennaio</c:v>
                </c:pt>
                <c:pt idx="1">
                  <c:v>febbraio</c:v>
                </c:pt>
                <c:pt idx="2">
                  <c:v>marzo</c:v>
                </c:pt>
                <c:pt idx="3">
                  <c:v>aprile</c:v>
                </c:pt>
                <c:pt idx="4">
                  <c:v>maggio</c:v>
                </c:pt>
                <c:pt idx="5">
                  <c:v>giugno</c:v>
                </c:pt>
                <c:pt idx="6">
                  <c:v>luglio</c:v>
                </c:pt>
                <c:pt idx="7">
                  <c:v>agosto</c:v>
                </c:pt>
                <c:pt idx="8">
                  <c:v>settembre</c:v>
                </c:pt>
                <c:pt idx="9">
                  <c:v>ottobre</c:v>
                </c:pt>
                <c:pt idx="10">
                  <c:v>novembre</c:v>
                </c:pt>
                <c:pt idx="11">
                  <c:v>dicembre</c:v>
                </c:pt>
              </c:strCache>
            </c:strRef>
          </c:cat>
          <c:val>
            <c:numRef>
              <c:f>xMese!$D$2:$D$13</c:f>
              <c:numCache>
                <c:formatCode>General</c:formatCode>
                <c:ptCount val="12"/>
                <c:pt idx="0">
                  <c:v>20.706074478321504</c:v>
                </c:pt>
                <c:pt idx="1">
                  <c:v>47.717997659527995</c:v>
                </c:pt>
                <c:pt idx="2">
                  <c:v>132.31616623987702</c:v>
                </c:pt>
                <c:pt idx="3">
                  <c:v>75.071741204963516</c:v>
                </c:pt>
                <c:pt idx="4">
                  <c:v>63.079064187047479</c:v>
                </c:pt>
                <c:pt idx="5">
                  <c:v>29.014463360467502</c:v>
                </c:pt>
                <c:pt idx="6">
                  <c:v>923.15543616908667</c:v>
                </c:pt>
                <c:pt idx="7">
                  <c:v>271.69258017181158</c:v>
                </c:pt>
                <c:pt idx="8">
                  <c:v>91.080275087618503</c:v>
                </c:pt>
                <c:pt idx="9">
                  <c:v>9.5822502350234977</c:v>
                </c:pt>
                <c:pt idx="10">
                  <c:v>28.121192977398998</c:v>
                </c:pt>
                <c:pt idx="11">
                  <c:v>2.047715725987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25-4951-BD89-8BB82C560D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4515008"/>
        <c:axId val="1"/>
      </c:barChart>
      <c:lineChart>
        <c:grouping val="standard"/>
        <c:varyColors val="0"/>
        <c:ser>
          <c:idx val="2"/>
          <c:order val="2"/>
          <c:tx>
            <c:strRef>
              <c:f>xMese!$E$1</c:f>
              <c:strCache>
                <c:ptCount val="1"/>
                <c:pt idx="0">
                  <c:v>Numero di incendi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xMese!$B$2:$B$13</c:f>
              <c:strCache>
                <c:ptCount val="12"/>
                <c:pt idx="0">
                  <c:v>gennaio</c:v>
                </c:pt>
                <c:pt idx="1">
                  <c:v>febbraio</c:v>
                </c:pt>
                <c:pt idx="2">
                  <c:v>marzo</c:v>
                </c:pt>
                <c:pt idx="3">
                  <c:v>aprile</c:v>
                </c:pt>
                <c:pt idx="4">
                  <c:v>maggio</c:v>
                </c:pt>
                <c:pt idx="5">
                  <c:v>giugno</c:v>
                </c:pt>
                <c:pt idx="6">
                  <c:v>luglio</c:v>
                </c:pt>
                <c:pt idx="7">
                  <c:v>agosto</c:v>
                </c:pt>
                <c:pt idx="8">
                  <c:v>settembre</c:v>
                </c:pt>
                <c:pt idx="9">
                  <c:v>ottobre</c:v>
                </c:pt>
                <c:pt idx="10">
                  <c:v>novembre</c:v>
                </c:pt>
                <c:pt idx="11">
                  <c:v>dicembre</c:v>
                </c:pt>
              </c:strCache>
            </c:strRef>
          </c:cat>
          <c:val>
            <c:numRef>
              <c:f>xMese!$E$2:$E$13</c:f>
              <c:numCache>
                <c:formatCode>General</c:formatCode>
                <c:ptCount val="12"/>
                <c:pt idx="0">
                  <c:v>34</c:v>
                </c:pt>
                <c:pt idx="1">
                  <c:v>40</c:v>
                </c:pt>
                <c:pt idx="2">
                  <c:v>130</c:v>
                </c:pt>
                <c:pt idx="3">
                  <c:v>69</c:v>
                </c:pt>
                <c:pt idx="4">
                  <c:v>43</c:v>
                </c:pt>
                <c:pt idx="5">
                  <c:v>40</c:v>
                </c:pt>
                <c:pt idx="6">
                  <c:v>184</c:v>
                </c:pt>
                <c:pt idx="7">
                  <c:v>236</c:v>
                </c:pt>
                <c:pt idx="8">
                  <c:v>97</c:v>
                </c:pt>
                <c:pt idx="9">
                  <c:v>33</c:v>
                </c:pt>
                <c:pt idx="10">
                  <c:v>4</c:v>
                </c:pt>
                <c:pt idx="11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525-4951-BD89-8BB82C560D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"/>
        <c:axId val="4"/>
      </c:lineChart>
      <c:catAx>
        <c:axId val="344515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it-IT"/>
                  <a:t>Ettari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44515008"/>
        <c:crosses val="autoZero"/>
        <c:crossBetween val="between"/>
      </c:valAx>
      <c:catAx>
        <c:axId val="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"/>
        <c:crosses val="autoZero"/>
        <c:auto val="1"/>
        <c:lblAlgn val="ctr"/>
        <c:lblOffset val="100"/>
        <c:noMultiLvlLbl val="0"/>
      </c:catAx>
      <c:valAx>
        <c:axId val="4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/>
                </a:pPr>
                <a:r>
                  <a:rPr lang="it-IT"/>
                  <a:t>Numero di</a:t>
                </a:r>
                <a:r>
                  <a:rPr lang="it-IT" baseline="0"/>
                  <a:t> incendi</a:t>
                </a:r>
                <a:endParaRPr lang="it-IT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"/>
        <c:crosses val="max"/>
        <c:crossBetween val="between"/>
      </c:valAx>
      <c:spPr>
        <a:noFill/>
        <a:ln w="25400">
          <a:noFill/>
        </a:ln>
      </c:spPr>
    </c:plotArea>
    <c:legend>
      <c:legendPos val="b"/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it-IT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067FEEE7-95A5-46FF-873B-D41F9756AC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5A64572-F06C-4721-AE26-16042C30B0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617907-80A1-4560-9EBB-8F98E6BA9E08}" type="datetimeFigureOut">
              <a:rPr lang="it-IT" smtClean="0"/>
              <a:t>10/08/2020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C5B7775-48DC-40CC-ADC0-5A60012098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28773DA-5C0B-4477-8605-4475DF700B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24CFF-8624-436B-9ACF-66E980A5E2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9088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" units="1/cm"/>
          <inkml:channelProperty channel="Y" name="resolution" value="40" units="1/cm"/>
          <inkml:channelProperty channel="T" name="resolution" value="1" units="1/dev"/>
        </inkml:channelProperties>
      </inkml:inkSource>
      <inkml:timestamp xml:id="ts0" timeString="2019-05-12T13:45:10.386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fitToCurve" value="1"/>
    </inkml:brush>
  </inkml:definitions>
  <inkml:trace contextRef="#ctx0" brushRef="#br0">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" units="1/cm"/>
          <inkml:channelProperty channel="Y" name="resolution" value="40" units="1/cm"/>
          <inkml:channelProperty channel="T" name="resolution" value="1" units="1/dev"/>
        </inkml:channelProperties>
      </inkml:inkSource>
      <inkml:timestamp xml:id="ts0" timeString="2019-05-12T13:45:36.214"/>
    </inkml:context>
    <inkml:brush xml:id="br0">
      <inkml:brushProperty name="width" value="0.21167" units="cm"/>
      <inkml:brushProperty name="height" value="0.21167" units="cm"/>
      <inkml:brushProperty name="color" value="#FBE5D5"/>
      <inkml:brushProperty name="fitToCurve" value="1"/>
    </inkml:brush>
  </inkml:definitions>
  <inkml:trace contextRef="#ctx0" brushRef="#br0">1373 225 0,'0'25'438,"0"0"-422,0 50-1,0-50-15,-25 24 16,25-23-16,0-1 15,0 24 157,0 2-156,0-2 0,0-23-1,0 48 1,0-48-1,0-2-15,0 27 16,0-27-16,0 1 16,0 0-16,0 1 15,0-2 1,0 26-16,0-26 187,0 51-171,0-24 0,0-2-16,0 2 15,0-2-15,0-23 16,0-1-16,0 24 16,0-23-16,0-2 15</inkml:trace>
  <inkml:trace contextRef="#ctx0" brushRef="#br0" timeOffset="7856">1098 0 0,'-24'0'156,"-1"0"-46,-25 0-110,-75 51 15,50-27 1,-25 52-16,25-27 0,50-49 16,-50 75-16,50-50 15,1 0-15,-1 0 16,25 0 93,0 24-93,0-23-1,0-1 1,0 24-16,0-23 16,0-1-1,0-1 17,0 1-17,0 1-15,-26-26 16,26 49-1,0-24 1,26-25 250,-26-50-266,25-25 15,-1 51 1,1-27-16,1 2 16,-26 24-16,24-25 15,1 0-15,-25 25 16,0 0-1,25 50 220,-25 25-220,26 74-15,-26-48 16,24 23-16,-24 26 16,0-25-16,0 0 15,0-76-15,0 2 16,0-52 46,0-98-46,0 50-16,25-77 16,25 101-16,-50-50 15,25 0-15,-25 76 16,0-26-16,25 25 16,25 50 609,0 100-610,-26-50 1,27 49-16,-1 27 0,0-27 15,0 25 1,-50-49-16,0-49 0,25 24 16,-25-50-16,0-1 15,0-73 95,0-77-110,0 2 15,0-1 1,0 1-16,25-27 0,-1 52 16,27-1-16,-27 25 15,1 25-15,-25 25 16,0 0-16,0 50 140,0 100-124,0 0-16,0-1 16,0-24-1,0-25-15,0-50 0,0 1 16,0-52 46,0-24-62,0-25 16,0 0-16,-25 0 16,25 26-16,0-27 15,0 1-15,0 26 16,0-26-16,0 50 16,0 0-1,-24 0 110,-27 0-78,27 25 0,-1-25-31,25 1-16,-51-2 15,27 26 1,-1-25 62,0 0-62,0 25-1,0 25 79,25 26-78,0 23-16,0-49 15,0 0-15,0 25 16,0-25-16,0 0 15,0 75 126,0-51-125,0 77-1,0-26-15,0-25 0,0-1 0,0 1 16,0-26-16,0-23 16,0-1-1,0 50 345,-51-26-345,27-23-15,-1-1 16,0-1-16,1 1 187,-2-25-171,-48-49 0,23-76-16,27-25 15,-2 25-15,1-25 0,25 75 16,0 26-16,0-2 15,0 26 1,0 101 78,0 99-79,0 0-15,0-2 16,75 78-16,-75-127 16,0-24-16,0-50 15,0-125 63,0 25-78,0-50 16,25 51-16,-25-51 16,0 25-1,50-76-15,-50 127 0,0-26 16,0 26-16,0-2 31,0 126 79,-50-1-110,-25 1 15,50-25-15,-24 1 16,23-1-1,1-75 1,25-26 62,0-48-62,0 23-1,0-48-15,0-1 16,0 75 0,0-25-16,0 100 93,0-1-93,0 27 16,0 23-16,0-23 16,0-27-16,-24 1 15,-1-25-15,-1-25 78,-48 0-78,24-100 16,50 25-16,-25 50 16,25-74-16,0 23 15,0 52-15,0-1 16,0-25 0,-50 100 93,50-25-93,0 25-16,-25 0 15,25-26-15,-25 27 16,0-2-1,0-23-15,25-77 94,25-48-78,100-1-1,-76 0-15,77-49 0,-52 23 16,1 51-16,0 1 16,-24 48-16,-27-23 15,26 73 95,-24 52-110,-2 23 15,26-23 1,-50 48-16,24-24 0,-24 24 16,0-98-16,0 24 15,0-150 63,0 0-62,26 0-16,-26 25 16,0 0-1,0 1-15,25 23 16,-25 27-16,25 73 156,0 51-156,0-25 16,-25 51-16,49-28 15,-49 28-15,0-26 16,26-51-16,-26-23 16,0-1-16,25-1 31,0-73 0,25-26-31,-25-76 16,24-22-16,26 22 15,-50-73-15,1 173 16,-26-24-16,49 26 16,-49 24-16</inkml:trace>
  <inkml:trace contextRef="#ctx0" brushRef="#br0" timeOffset="10960">1998 1797 0,'-175'0'140,"25"0"-124,76 0-16,-52 0 15,26 0-15,0 0 16,76 0 0,-27 0 62,-49 0 62,-49 0-140,-51 0 16,-50 0 0,75 0-16,1 0 0,75 0 15,48 0-15,26 0 16,150 0 609,50 0-609,0-24-16,-26 24 15,-23 0-15,-52 0 16,26 0-16,-25 0 15,0 0-15,-50 0 16,25-25-16,-25 25 78,0 0 32,25 0-110,-1 0 15,51 0 1,-25 0-16,0 0 0,1 0 15,-27 0-15,-49-25 16,49 25 0,-23 0-1,-26-24 1,25 24-16,0-26 16,-1 26-1,-24-25-15,26 25 16,-26-25-1,25 0 173,-1 25-141,27-25 0</inkml:trace>
  <inkml:trace contextRef="#ctx0" brushRef="#br0" timeOffset="13864">1198 450 0,'0'-26'188,"-24"2"-141,-1 24-16,0 0-16,-25 0-15,-50-75 0,100 50 16,-51 0 0,27 25 124,-1 0-15,0 0-109,1 0 0,-27 0-16,26 0 15,1 0-15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" units="1/cm"/>
          <inkml:channelProperty channel="Y" name="resolution" value="40" units="1/cm"/>
          <inkml:channelProperty channel="T" name="resolution" value="1" units="1/dev"/>
        </inkml:channelProperties>
      </inkml:inkSource>
      <inkml:timestamp xml:id="ts0" timeString="2019-05-12T13:46:34.215"/>
    </inkml:context>
    <inkml:brush xml:id="br0">
      <inkml:brushProperty name="width" value="0.21167" units="cm"/>
      <inkml:brushProperty name="height" value="0.21167" units="cm"/>
      <inkml:brushProperty name="color" value="#FFF2CC"/>
      <inkml:brushProperty name="fitToCurve" value="1"/>
    </inkml:brush>
  </inkml:definitions>
  <inkml:trace contextRef="#ctx0" brushRef="#br0">0 39 0,'24'23'140,"-1"-23"-77,1 0 30,0 0-61,23 0 15,-23 0 109,23-47-141,1 47 1,22 0-16,-47 0 16,1 0-16,0 0 15,0 0 17,-1 0 124,1 0-141,0 0 1,-1 0-16,1 0 16,47 0 31,-47 0 140,47 0-171,23 0-1,-70 0-15,47 0 0,-48 0 16,1 0 250,24 0-204,-25 0-62,48 0 16,1 0-16,-25 0 15,-23 0-15,22 0 16,-22 0-16,0 0 16,23 0 249,-23 0-249,-1 0-16</inkml:trace>
  <inkml:trace contextRef="#ctx0" brushRef="#br0" timeOffset="1834">520 181 0,'24'0'140,"47"-24"-124,0 24-1,71-24-15,-95 24 16,48-47-16,0 47 16,-48-24-16,-23 24 15,0 0 157,-1 0-156,48 0-16,-24 0 15,24 0 1,0 0-16,-23 0 16,-1 0-16</inkml:trace>
  <inkml:trace contextRef="#ctx0" brushRef="#br0" timeOffset="5841">2106 86 0,'-24'0'156,"-23"0"-31,23 0-109,0 0 78,-23 0-63,23 0-16,1 0 1,-1 0 93,0 0-93,0 0 0,-22 0-1,22 24 376,24-1-391,24-23 16,0 0-1,-2 0 1,2 0 234,24 0-219,-25 0-15,1 0-1,0 0 1,-1 0 0,1 0-16,0 0 15,0 0-15,-1 0 16</inkml:trace>
  <inkml:trace contextRef="#ctx0" brushRef="#br0" timeOffset="11297">2863 86 0,'23'0'32,"1"0"93,0 0-125,0 0 31,23 0-15,-23 0-1,47 0 1,-48 0-16,1 0 15,47 0-15,-47 0 422,23 0-422,0 0 16,48 0-16,-48 0 16,-23 0-1,47 0 235,-47 0-250,-1 0 16,1 0-1,0 0 204,-1 0-156,1 0-48,0 0-15,0 0 16,47 0 0,-25 0-16,25 0 312,-47-24-296,71 24-16,-24 0 15,-24-47-15,1 47 282,-24 0-267,-1 0 1,25 0-1,-26 0 1,2 0 0,0 0 15,-1 0 110,1 0-110,24 0-16,-25 0 1,1 0 93,23 0-93,-23 0-16,0 0 16,0 0-16,-1 0 15,1 0-15,23 0 141,-23 0-125,0 0-1,0 0 1,-1 0-16,0 0 15,1 0 1,-1 24 0,1-24-1,0 0 1,23 0 0,1 47 15,-25-23-16,1-24 1,0 0-16,-1 0 109,25 0-93,-24 0 0,23 23-1,-23-23 126,-1 0-125,1 0-16,0 0 15,0 0-15,-2 0 16,26 0 46,-25 0-46,1 0 0,0 0-1,0 0 1,-1 0 31,1 0-32,0 0-15,-1 0 32,1 0-32,24 0 31,-25 0-16,1 0-15,0 0 16,-1 0-16,1 0 16,0 0-16,-2 0 15,2 0 17,0 0-17,23 0 1,-23 0 15,0 0-15,-1 0-1,25 0 63,-1 0-62,-23 0 0,0 0-16,23 0 15,-23 0 1,0 0 15,-1 0-15,1 0-1,22 0 1,-22 0 15,0 0-31,-1-23 16</inkml:trace>
  <inkml:trace contextRef="#ctx0" brushRef="#br0" timeOffset="15753">5513 62 0,'24'0'312,"47"-23"-296,-24 23-16,25 0 15,-1-24-15,-24 24 16,-23 0-16,22 0 16,2 0 280,-25 0-280,1 0 0,0 0-1,-1 0 126,25 0-125,-24 0-1,23 0-15,-23 0 16,23 0 187,1 24-203,-48-1 16,71-23-1,-49 0-15,2 24 125,0-24-94,-1 24-31,1-1 16,0-23 0</inkml:trace>
  <inkml:trace contextRef="#ctx0" brushRef="#br0" timeOffset="18696">6483 464 0,'-71'0'156,"47"-23"-124,2-1-17,22 0 1,-24 24 250,0 0-251,1 0 1,-49 0-1,25 0-15,23 0 16,-23 0-16,23 0 16,0 0-1,1 0 329,23-23-250,23 23-63,1 0-15,0 0 15,0 0 0,-1-23-15,1 23-1,0 0-15,23-24 16,1 24-16,-1-24 16,-23 24-1,-2 0 17,2 0 93,47 0-110,-47-23-15,0-1 16,-1 24-16,1 0 15</inkml:trace>
  <inkml:trace contextRef="#ctx0" brushRef="#br0" timeOffset="20863">5537 299 0,'0'24'141,"-24"-24"-125,0 0-1,-23 0-15,1 0 16,-2 0-1,24 0-15,1 0 63,-25 0 31,25 0-63,-25 24-15,-23-24-16,24 0 15,23 23-15,0-23 16,-23 0 78,23 0-79,-23 0 1,23 0-16,-22 0 15,22 0-15,0 0 16,0 0-16,1 0 47,-1 0 31,0 0-62,1 0-1,-25-23 1,24 23-16</inkml:trace>
  <inkml:trace contextRef="#ctx0" brushRef="#br0" timeOffset="22990">4969 276 0,'-24'0'172,"-23"-24"-172,0 24 16,24 0 0,23-24-16,-48 24 15,24 0 1,24-23-1,-23 23 157,-25 0-140,25 0-17,-72 0-15,0 0 16,47 0-16,-45 0 0,22 0 15,47 0 1,0 0 93,0 0-15,1 0-78,-25 0-1,-23 0 1,-24 0 0,72 0-16,-1 0 0,-46 0 15,46 0-15,0 0 16,1 0 109,-1 0-78,-47 0-32,47 0 1,-23 0-16,23 0 16,0 0-16,1 0 15,-1 0 1</inkml:trace>
  <inkml:trace contextRef="#ctx0" brushRef="#br0" timeOffset="25257">3029 205 0,'47'-48'171,"24"48"-155,-47 0-16,0 0 16,-1 0 62,1 0-31,23 0 0,-23 0-32,-1 0 16,1 0-31,-1 0 16,1 0-16,0 0 16,-1 0-16,1 0 15,0 0 142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" units="1/cm"/>
          <inkml:channelProperty channel="Y" name="resolution" value="40" units="1/cm"/>
          <inkml:channelProperty channel="T" name="resolution" value="1" units="1/dev"/>
        </inkml:channelProperties>
      </inkml:inkSource>
      <inkml:timestamp xml:id="ts0" timeString="2019-05-12T13:46:06.310"/>
    </inkml:context>
    <inkml:brush xml:id="br0">
      <inkml:brushProperty name="width" value="0.21167" units="cm"/>
      <inkml:brushProperty name="height" value="0.21167" units="cm"/>
      <inkml:brushProperty name="color" value="#FFF2CC"/>
      <inkml:brushProperty name="fitToCurve" value="1"/>
    </inkml:brush>
  </inkml:definitions>
  <inkml:trace contextRef="#ctx0" brushRef="#br0">1396 161 0,'0'24'219,"24"-24"-203,0 0 62,-1 0-62,25 0-1,-1 0-15,1 0 16,-1 0-16,-23 0 15,0 0-15,-1 0 16,-23 23-16,48 1 16,-25-24-1,0 24 1,1-24-16,-1 0 31,49 0 172,-49 0-187,72 0 0,-47 0-16,-1 0 0,-23 0 15,-1 0-15,1 0 16,47 0 187,-47 0-203,22 0 16,-22 0-16,0 0 15,0 0-15,-1 0 16,25 0-1,-25 0 345,48 0-345,48 0-15,-48 0 16,-1 0-16,25 0 16,-47 0-16,-25 0 15,1 0-15,0 0 16,23 0 187,48 0-203,-48 0 16,47 0-16,1 0 15,-24 0-15,0 0 16,-47 0-16,23 0 16,-23 0-16,0 0 15,23 0-15,-23 0 16,0 0-1,-1 0-15,1 0 16,-1 0 0,24 0-1,-23 0-15,47 0 16,-24 0 0,25 0-1,-49 0 1,1 0-1,0 0-15,-1 0 16,1 0 0,0 0-16,0 0 15,-1 0-15,25 0 16,-2 0 0,2 0-16,-25 0 15,1 0-15,23 0 16,-23 0-1,0 0 1,-1 0 0,1 0-16,24 0 15,-25 0-15,25 0 16,-25 0-16,1 0 16,24 0-16,22 0 15,-23-24 1,1 24-16,-25-24 15,1 24-15,0 0 16,-1 0 62,25 0-78,-1 0 16,1 0-16,23 0 15,-48 0-15,24 0 16,-23 0-16,-1 0 16,25 0-16,-25-47 15,1 47-15,24 0 16,-25 0-16,1-24 16,23 24-16,-23 0 15,0-23 1,0 23 15,-1 0 78,1 0-93,23 0 0,-23 0-16,0 0 15,46 0 1,-46 0-16,23 0 16,-23 0-1,47 0 79,-24 0-78,-23 0-16,0 0 15,-1 0-15,25 0 31,-96 0 266,25 0-281,-48 0-16,-1 0 16,25 0-1,-48 0-15,49 0 0,-2 0 16,1 0-16,23 0 15,-23 0-15,-1 0 16,1 0-16,0 0 16,-25 0-16,-22 0 15,23 0 1,48 0 0,-48 0-16,23 0 15,1-24-15,-1 24 16,25 0-16,-1 0 15,-23 0-15,23-23 16,0 23 0,-23 0-16,-1-24 15,26 24 1,-2 0-16,-47 0 16,47 0-16,-23 0 15,23-23-15,0 23 16,-23 0-16,23 0 15,0 0 17,-23 0-17,23 0 1,-23 0-16,23 0 16,0 0-16,-22 0 15,22 0-15,1 0 16,-25 0-1,24 0-15,1 0 32,-1 0-32,0 0 15,1 0 17,-25 0-32,24 0 15,-23 0-15,23 0 16,-23 0-16,0 0 15,0 0-15,23 0 16,-23 0-16,23 0 16,1 0-16,-1 0 15,0 0-15,0 0 32,-47 0-17,0 0 1,47 0-1,1 0-15,-25 0 16,25 0-16,-1 0 16,0 0-16,0 0 15,2 0 1,-26 0 93,-23 23-93,-24-23-16,1 24 16,22-24-16,25 0 15,-47 23-15,23-23 16,47 0-1,1 0 17,-1 0-17,0 0-15,-23 0 16,23 0-16,0 0 16,1 0-16,-48 24 15,47-24 1,0 0-16,0 0 15,2 0 1,-2 0 0,-23 0-16,-1 0 15,1 0 1,23 0-16,0 0 31,1 0 79,-25 0-32,-70 0-78,-1 0 15,2 0 1,-26 0-16,72 0 0,-24 0 16,24 0-16,25 0 15,22 0-15,0 0 16,1 0 171,-48 0-140,-1 0-47,1 0 16,48 0-1,-1 0-15</inkml:trace>
  <inkml:trace contextRef="#ctx0" brushRef="#br0" timeOffset="57787">2887 208 0,'24'-23'47,"23"23"47,-23 0-79,0 0-15,23 0 16,-23 0 0,-1 0-1,25 0-15,-1 0 16,1 0-16,-1 0 16,23 0-16,1 0 15,-47 0 1,0 0-1,23 0 126,1 0-141,46 0 16,-46 0-1,-24 0 235,23 0-250,24 0 16,-1 0-16,-46 0 16,0 0-16,-1 0 140,48 0-15,24 0-109,-24 0-16,-23 0 15,23 0 1,-47 0-16,22 0 16,49 0 281,-71 0-282,47 0 1,-24 0-16,1 0 15</inkml:trace>
  <inkml:trace contextRef="#ctx0" brushRef="#br0" timeOffset="58624">5798 90 0</inkml:trace>
  <inkml:trace contextRef="#ctx0" brushRef="#br0" timeOffset="60496">5680 351 0,'47'0'109,"1"0"-93,70-48-1,-70 48-15,-26 0 0,49 0 16,-47 0 0,0 0-16,23 0 156,-23 0-47,71 0-62,-72 0-47,49 0 16,-49 0-1,47 0-15,-46 0 16</inkml:trace>
  <inkml:trace contextRef="#ctx0" brushRef="#br0" timeOffset="64690">0 232 0,'0'-24'172,"0"1"-172,24 23 188,24 0-173,-25 0 1,1 0-16,0 0 15,-1 0 1,1 0 312,-24-24-62,-24 0-235,-23 24 63,23 0-79,24-23 251,0-1-250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" units="1/cm"/>
          <inkml:channelProperty channel="Y" name="resolution" value="40" units="1/cm"/>
          <inkml:channelProperty channel="T" name="resolution" value="1" units="1/dev"/>
        </inkml:channelProperties>
      </inkml:inkSource>
      <inkml:timestamp xml:id="ts0" timeString="2019-05-12T13:47:14.057"/>
    </inkml:context>
    <inkml:brush xml:id="br0">
      <inkml:brushProperty name="width" value="0.21167" units="cm"/>
      <inkml:brushProperty name="height" value="0.21167" units="cm"/>
      <inkml:brushProperty name="color" value="#FFF2CC"/>
      <inkml:brushProperty name="fitToCurve" value="1"/>
    </inkml:brush>
  </inkml:definitions>
  <inkml:trace contextRef="#ctx0" brushRef="#br0">827 95 0,'-23'0'172,"-1"0"-172,-22 0 16,22 0-1,0 0-15,0 0 16,-23 0-16,23 0 16,1 0 46,-25 0-31,24 0-15,-23 0 0,23 0-16,1 0 15,-1 0-15,0 0 16,1 0 0,-25 0 77,2 0-77,22 0 0,-47 0-16,23 0 15,25-48-15,-1 48 0,-23-23 16,47-1 406,47 24-422,24 0 15,-47 0 1,47 0-16,-25 0 16,-22 0-1,47 0-15,-47 0 16,0 0-1,-1 0 1,25 0 234,-25 0-250,1 0 16,47 0-16,-47 0 15,141 0 1,-141 0-16,-1 0 16,25 0-16,-24 0 78,-1 0-63,1 0-15,0 0 16,-1 0-16,25 0 16,-24 0 77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0B79-739F-4259-AF31-3276F635A1BE}" type="datetimeFigureOut">
              <a:rPr lang="it-IT" smtClean="0"/>
              <a:t>10/08/2020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271F-EA87-4E44-A004-C80E76C11B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2656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0B79-739F-4259-AF31-3276F635A1BE}" type="datetimeFigureOut">
              <a:rPr lang="it-IT" smtClean="0"/>
              <a:t>10/08/2020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271F-EA87-4E44-A004-C80E76C11B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3074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0B79-739F-4259-AF31-3276F635A1BE}" type="datetimeFigureOut">
              <a:rPr lang="it-IT" smtClean="0"/>
              <a:t>10/08/2020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271F-EA87-4E44-A004-C80E76C11B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5078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12" b="0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6494">
              <a:lnSpc>
                <a:spcPts val="548"/>
              </a:lnSpc>
            </a:pPr>
            <a:r>
              <a:rPr lang="it-IT" spc="-2"/>
              <a:t>Corpo Forestale </a:t>
            </a:r>
            <a:r>
              <a:rPr lang="it-IT" spc="-5"/>
              <a:t>dello Stato </a:t>
            </a:r>
            <a:r>
              <a:rPr lang="it-IT" spc="-2"/>
              <a:t>- </a:t>
            </a:r>
            <a:r>
              <a:rPr lang="it-IT" spc="-5"/>
              <a:t>Comando Regionale </a:t>
            </a:r>
            <a:r>
              <a:rPr lang="it-IT" spc="-2"/>
              <a:t>Emilia-Romagna – V.Q.A.F. Dott.</a:t>
            </a:r>
            <a:r>
              <a:rPr lang="it-IT" spc="38"/>
              <a:t> </a:t>
            </a:r>
            <a:r>
              <a:rPr lang="it-IT" spc="-2"/>
              <a:t>Crescenzi</a:t>
            </a:r>
            <a:endParaRPr lang="it-IT" spc="-2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6981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0B79-739F-4259-AF31-3276F635A1BE}" type="datetimeFigureOut">
              <a:rPr lang="it-IT" smtClean="0"/>
              <a:t>10/08/2020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271F-EA87-4E44-A004-C80E76C11B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1243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0B79-739F-4259-AF31-3276F635A1BE}" type="datetimeFigureOut">
              <a:rPr lang="it-IT" smtClean="0"/>
              <a:t>10/08/2020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271F-EA87-4E44-A004-C80E76C11B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7857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0B79-739F-4259-AF31-3276F635A1BE}" type="datetimeFigureOut">
              <a:rPr lang="it-IT" smtClean="0"/>
              <a:t>10/08/2020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271F-EA87-4E44-A004-C80E76C11B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9637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0B79-739F-4259-AF31-3276F635A1BE}" type="datetimeFigureOut">
              <a:rPr lang="it-IT" smtClean="0"/>
              <a:t>10/08/2020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271F-EA87-4E44-A004-C80E76C11B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1607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0B79-739F-4259-AF31-3276F635A1BE}" type="datetimeFigureOut">
              <a:rPr lang="it-IT" smtClean="0"/>
              <a:t>10/08/2020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271F-EA87-4E44-A004-C80E76C11B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3665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0B79-739F-4259-AF31-3276F635A1BE}" type="datetimeFigureOut">
              <a:rPr lang="it-IT" smtClean="0"/>
              <a:t>10/08/2020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271F-EA87-4E44-A004-C80E76C11B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7759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0B79-739F-4259-AF31-3276F635A1BE}" type="datetimeFigureOut">
              <a:rPr lang="it-IT" smtClean="0"/>
              <a:t>10/08/2020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271F-EA87-4E44-A004-C80E76C11B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3379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0B79-739F-4259-AF31-3276F635A1BE}" type="datetimeFigureOut">
              <a:rPr lang="it-IT" smtClean="0"/>
              <a:t>10/08/2020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271F-EA87-4E44-A004-C80E76C11B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4755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60B79-739F-4259-AF31-3276F635A1BE}" type="datetimeFigureOut">
              <a:rPr lang="it-IT" smtClean="0"/>
              <a:t>10/08/2020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7271F-EA87-4E44-A004-C80E76C11B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9093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so.emiliaromagna@vigilfuoco.it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image" Target="../media/image19.emf"/><Relationship Id="rId7" Type="http://schemas.openxmlformats.org/officeDocument/2006/relationships/customXml" Target="../ink/ink2.xml"/><Relationship Id="rId12" Type="http://schemas.openxmlformats.org/officeDocument/2006/relationships/customXml" Target="../ink/ink4.xm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8.emf"/><Relationship Id="rId5" Type="http://schemas.openxmlformats.org/officeDocument/2006/relationships/image" Target="../media/image15.emf"/><Relationship Id="rId15" Type="http://schemas.openxmlformats.org/officeDocument/2006/relationships/image" Target="../media/image20.emf"/><Relationship Id="rId10" Type="http://schemas.openxmlformats.org/officeDocument/2006/relationships/customXml" Target="../ink/ink3.xml"/><Relationship Id="rId9" Type="http://schemas.openxmlformats.org/officeDocument/2006/relationships/image" Target="../media/image12.png"/><Relationship Id="rId14" Type="http://schemas.openxmlformats.org/officeDocument/2006/relationships/customXml" Target="../ink/ink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trisciautunno1">
            <a:extLst>
              <a:ext uri="{FF2B5EF4-FFF2-40B4-BE49-F238E27FC236}">
                <a16:creationId xmlns:a16="http://schemas.microsoft.com/office/drawing/2014/main" id="{8D2D8A9A-9F89-40D5-A1E4-9D5422B8C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-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0925" y="0"/>
            <a:ext cx="22429788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3">
            <a:extLst>
              <a:ext uri="{FF2B5EF4-FFF2-40B4-BE49-F238E27FC236}">
                <a16:creationId xmlns:a16="http://schemas.microsoft.com/office/drawing/2014/main" id="{99D22344-E0D7-49BE-A127-F8F95CEB7F6E}"/>
              </a:ext>
            </a:extLst>
          </p:cNvPr>
          <p:cNvSpPr>
            <a:spLocks/>
          </p:cNvSpPr>
          <p:nvPr/>
        </p:nvSpPr>
        <p:spPr bwMode="auto">
          <a:xfrm>
            <a:off x="468313" y="1196975"/>
            <a:ext cx="8229600" cy="5127625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it-IT" sz="1600" b="1" dirty="0"/>
          </a:p>
          <a:p>
            <a:pPr marL="0" indent="0" algn="ctr" eaLnBrk="1" hangingPunct="1">
              <a:buFontTx/>
              <a:buNone/>
              <a:defRPr/>
            </a:pPr>
            <a:r>
              <a:rPr lang="it-IT" sz="1600" b="1" dirty="0"/>
              <a:t>Seminario: Il rischio incendio boschivo nella Regione Emilia-Romagna </a:t>
            </a:r>
          </a:p>
          <a:p>
            <a:pPr marL="0" indent="0" algn="ctr" eaLnBrk="1" hangingPunct="1">
              <a:buFontTx/>
              <a:buNone/>
              <a:defRPr/>
            </a:pPr>
            <a:r>
              <a:rPr lang="it-IT" sz="1600" b="1" dirty="0"/>
              <a:t>e la campagna </a:t>
            </a:r>
            <a:r>
              <a:rPr lang="it-IT" sz="1600" b="1" dirty="0" err="1"/>
              <a:t>AntIncendio</a:t>
            </a:r>
            <a:r>
              <a:rPr lang="it-IT" sz="1600" b="1" dirty="0"/>
              <a:t> Boschivo (AIB) - 2020</a:t>
            </a:r>
            <a:r>
              <a:rPr lang="it-IT" sz="2000" b="1" dirty="0"/>
              <a:t> </a:t>
            </a:r>
            <a:r>
              <a:rPr lang="it-IT" altLang="it-IT" sz="2000" dirty="0"/>
              <a:t> </a:t>
            </a:r>
            <a:endParaRPr lang="it-IT" altLang="it-IT" sz="2400" b="1" dirty="0"/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endParaRPr lang="it-IT" altLang="it-IT" b="1" dirty="0"/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endParaRPr lang="it-IT" altLang="it-IT" b="1" dirty="0"/>
          </a:p>
          <a:p>
            <a:pPr algn="ctr">
              <a:lnSpc>
                <a:spcPct val="80000"/>
              </a:lnSpc>
              <a:buNone/>
              <a:defRPr/>
            </a:pPr>
            <a:r>
              <a:rPr lang="it-IT" altLang="it-IT" sz="2000" b="1" dirty="0"/>
              <a:t>Il piano regionale di previsione, prevenzione e lotta agli incendi boschivi, il catasto delle aree percorse dal fuoco</a:t>
            </a:r>
            <a:r>
              <a:rPr lang="it-IT" sz="2000" b="1" dirty="0"/>
              <a:t>. </a:t>
            </a:r>
            <a:r>
              <a:rPr lang="it-IT" dirty="0"/>
              <a:t>	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endParaRPr lang="it-IT" altLang="it-IT" dirty="0"/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endParaRPr lang="it-IT" altLang="it-IT" dirty="0"/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it-IT" altLang="it-IT" sz="1800" b="1" dirty="0"/>
              <a:t>Marco Pattuelli – Servizio Aree protette, Foreste e Sviluppo della Montagna – Regione Emilia-Romagna</a:t>
            </a:r>
          </a:p>
        </p:txBody>
      </p:sp>
      <p:pic>
        <p:nvPicPr>
          <p:cNvPr id="2052" name="Picture 5" descr="Prot_Civ_tondo_2006_Berna">
            <a:extLst>
              <a:ext uri="{FF2B5EF4-FFF2-40B4-BE49-F238E27FC236}">
                <a16:creationId xmlns:a16="http://schemas.microsoft.com/office/drawing/2014/main" id="{D1580F8E-50B8-445F-802D-B215CA9B1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33375"/>
            <a:ext cx="7239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837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77D590-99FB-4A2C-AF3F-EB1961E58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44549"/>
          </a:xfrm>
        </p:spPr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C15D43C-31B5-4DF1-8998-D618D8E8FA76}"/>
              </a:ext>
            </a:extLst>
          </p:cNvPr>
          <p:cNvSpPr/>
          <p:nvPr/>
        </p:nvSpPr>
        <p:spPr>
          <a:xfrm>
            <a:off x="3566344" y="1417164"/>
            <a:ext cx="556851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È vietata l’accensione di fuochi all'aperto </a:t>
            </a:r>
          </a:p>
          <a:p>
            <a:r>
              <a:rPr lang="it-IT" dirty="0"/>
              <a:t>nei </a:t>
            </a:r>
            <a:r>
              <a:rPr lang="it-IT" b="1" dirty="0"/>
              <a:t>boschi</a:t>
            </a:r>
            <a:r>
              <a:rPr lang="it-IT" dirty="0"/>
              <a:t>, nei castagneti da frutto, nelle tartufaie controllate e coltivate, negli impianti di arboricoltura da legno, </a:t>
            </a:r>
            <a:r>
              <a:rPr lang="it-IT" b="1" dirty="0"/>
              <a:t>nei terreni saldi (= non coltivati)</a:t>
            </a:r>
            <a:r>
              <a:rPr lang="it-IT" dirty="0"/>
              <a:t> e nei terreni saldi </a:t>
            </a:r>
            <a:r>
              <a:rPr lang="it-IT" b="1" dirty="0" err="1"/>
              <a:t>arbustati</a:t>
            </a:r>
            <a:r>
              <a:rPr lang="it-IT" b="1" dirty="0"/>
              <a:t> o cespugliati</a:t>
            </a:r>
            <a:r>
              <a:rPr lang="it-IT" dirty="0"/>
              <a:t>, </a:t>
            </a:r>
            <a:br>
              <a:rPr lang="it-IT" dirty="0"/>
            </a:br>
            <a:r>
              <a:rPr lang="it-IT" dirty="0"/>
              <a:t>o a distanza minore di </a:t>
            </a:r>
            <a:r>
              <a:rPr lang="it-IT" b="1" dirty="0"/>
              <a:t>100 metri dai loro margini esterni</a:t>
            </a:r>
            <a:r>
              <a:rPr lang="it-IT" dirty="0"/>
              <a:t>.</a:t>
            </a:r>
          </a:p>
          <a:p>
            <a:endParaRPr lang="it-IT" sz="1400" dirty="0"/>
          </a:p>
          <a:p>
            <a:r>
              <a:rPr lang="it-IT" dirty="0"/>
              <a:t>Tale distanza è </a:t>
            </a:r>
            <a:r>
              <a:rPr lang="it-IT" b="1" dirty="0"/>
              <a:t>elevata a 200 metri </a:t>
            </a:r>
            <a:r>
              <a:rPr lang="it-IT" dirty="0"/>
              <a:t>nei periodi in cui viene dichiarato lo </a:t>
            </a:r>
            <a:r>
              <a:rPr lang="it-IT" b="1" dirty="0"/>
              <a:t>stato di grave pericolosità</a:t>
            </a:r>
            <a:endParaRPr lang="it-IT" sz="1400" b="1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42F7CE5-AE1F-41B7-A3E6-4C045E6F4A11}"/>
              </a:ext>
            </a:extLst>
          </p:cNvPr>
          <p:cNvSpPr/>
          <p:nvPr/>
        </p:nvSpPr>
        <p:spPr>
          <a:xfrm>
            <a:off x="3551683" y="4295618"/>
            <a:ext cx="5226555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1400" dirty="0">
                <a:latin typeface="Arial" panose="020B0604020202020204" pitchFamily="34" charset="0"/>
              </a:rPr>
              <a:t>Campi scout</a:t>
            </a:r>
          </a:p>
          <a:p>
            <a:pPr marL="285750" indent="-285750">
              <a:buFontTx/>
              <a:buChar char="-"/>
            </a:pPr>
            <a:r>
              <a:rPr lang="it-IT" sz="1400" dirty="0">
                <a:latin typeface="Arial" panose="020B0604020202020204" pitchFamily="34" charset="0"/>
              </a:rPr>
              <a:t>Fuochi d’artificio</a:t>
            </a:r>
          </a:p>
          <a:p>
            <a:r>
              <a:rPr lang="it-IT" sz="1100" dirty="0">
                <a:latin typeface="Arial" panose="020B0604020202020204" pitchFamily="34" charset="0"/>
              </a:rPr>
              <a:t>Sono attività che possono essere autorizzate dai Comuni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1A24435-2F99-4A12-BA41-3D4D05F275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2" t="37357" r="6875" b="27778"/>
          <a:stretch/>
        </p:blipFill>
        <p:spPr>
          <a:xfrm>
            <a:off x="2846201" y="65968"/>
            <a:ext cx="6586842" cy="140621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9516571-E5E9-4466-A442-D4A733B531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90" t="14328" r="44942" b="6294"/>
          <a:stretch/>
        </p:blipFill>
        <p:spPr>
          <a:xfrm>
            <a:off x="-1627647" y="0"/>
            <a:ext cx="4900475" cy="6975444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8CD1E015-99A5-44F2-B866-6BC90FC3B92D}"/>
              </a:ext>
            </a:extLst>
          </p:cNvPr>
          <p:cNvSpPr/>
          <p:nvPr/>
        </p:nvSpPr>
        <p:spPr>
          <a:xfrm>
            <a:off x="3551683" y="5607052"/>
            <a:ext cx="5226555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1400" dirty="0">
                <a:latin typeface="Arial" panose="020B0604020202020204" pitchFamily="34" charset="0"/>
              </a:rPr>
              <a:t>Abbruciamenti di materiale vegetale di risulta dei lavori forestali e agricoli</a:t>
            </a:r>
          </a:p>
          <a:p>
            <a:r>
              <a:rPr lang="it-IT" sz="1100" dirty="0">
                <a:latin typeface="Arial" panose="020B0604020202020204" pitchFamily="34" charset="0"/>
              </a:rPr>
              <a:t>Possono essere effettuati: </a:t>
            </a:r>
          </a:p>
          <a:p>
            <a:pPr marL="342900" indent="-342900">
              <a:buAutoNum type="arabicParenR"/>
            </a:pPr>
            <a:r>
              <a:rPr lang="it-IT" sz="1100" dirty="0">
                <a:latin typeface="Arial" panose="020B0604020202020204" pitchFamily="34" charset="0"/>
              </a:rPr>
              <a:t>solo al di fuori dei periodi dichiarati di grave pericolosità </a:t>
            </a:r>
          </a:p>
          <a:p>
            <a:pPr marL="342900" indent="-342900">
              <a:buAutoNum type="arabicParenR"/>
            </a:pPr>
            <a:r>
              <a:rPr lang="it-IT" sz="1100" dirty="0">
                <a:latin typeface="Arial" panose="020B0604020202020204" pitchFamily="34" charset="0"/>
              </a:rPr>
              <a:t>dando preventivo avviso attraverso Numero Verde regionale</a:t>
            </a:r>
          </a:p>
        </p:txBody>
      </p:sp>
    </p:spTree>
    <p:extLst>
      <p:ext uri="{BB962C8B-B14F-4D97-AF65-F5344CB8AC3E}">
        <p14:creationId xmlns:p14="http://schemas.microsoft.com/office/powerpoint/2010/main" val="657046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3A264094-76C5-4BEF-A3CB-FE3FFE697A1C}"/>
              </a:ext>
            </a:extLst>
          </p:cNvPr>
          <p:cNvSpPr/>
          <p:nvPr/>
        </p:nvSpPr>
        <p:spPr>
          <a:xfrm>
            <a:off x="152400" y="38555"/>
            <a:ext cx="89916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00B050"/>
                </a:solidFill>
              </a:rPr>
              <a:t>800 841051 </a:t>
            </a:r>
            <a:r>
              <a:rPr lang="it-IT" sz="4000" dirty="0">
                <a:solidFill>
                  <a:srgbClr val="00B050"/>
                </a:solidFill>
              </a:rPr>
              <a:t>Numero verde regionale </a:t>
            </a:r>
          </a:p>
          <a:p>
            <a:r>
              <a:rPr lang="it-IT" sz="3200" dirty="0">
                <a:solidFill>
                  <a:srgbClr val="00B050"/>
                </a:solidFill>
              </a:rPr>
              <a:t>della sala operativa dei Vigili del Fuoco. </a:t>
            </a:r>
          </a:p>
          <a:p>
            <a:r>
              <a:rPr lang="it-IT" sz="2800" dirty="0"/>
              <a:t>Il numero è utilizzabile, oltre che per segnalare gli incendi, anche per comunicare l'abbruciamento di materiale di risulta di lavori forestali e agricoli in vicinanza o all'interno di aree forestali.</a:t>
            </a:r>
            <a:r>
              <a:rPr lang="it-IT" sz="3200" dirty="0"/>
              <a:t> </a:t>
            </a:r>
          </a:p>
          <a:p>
            <a:r>
              <a:rPr lang="it-IT" sz="3600" dirty="0"/>
              <a:t>In alternativa è possibile inviare una mail all'indirizzo</a:t>
            </a:r>
            <a:r>
              <a:rPr lang="it-IT" sz="3200" dirty="0"/>
              <a:t> </a:t>
            </a:r>
          </a:p>
          <a:p>
            <a:r>
              <a:rPr lang="it-IT" sz="4800" dirty="0">
                <a:hlinkClick r:id="rId2"/>
              </a:rPr>
              <a:t>so.emiliaromagna@vigilfuoco.it</a:t>
            </a:r>
            <a:r>
              <a:rPr lang="it-IT" sz="4800" dirty="0"/>
              <a:t> </a:t>
            </a:r>
          </a:p>
          <a:p>
            <a:r>
              <a:rPr lang="it-IT" sz="2800" dirty="0"/>
              <a:t>indicando le proprie generalità, un numero telefonico di reperibilità, il Comune e la località in cui si effettuerà l’abbruciamento che deve terminare entro le quarantotto ore successive al momento in cui viene dato l'avviso.</a:t>
            </a:r>
          </a:p>
        </p:txBody>
      </p:sp>
    </p:spTree>
    <p:extLst>
      <p:ext uri="{BB962C8B-B14F-4D97-AF65-F5344CB8AC3E}">
        <p14:creationId xmlns:p14="http://schemas.microsoft.com/office/powerpoint/2010/main" val="3321896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5A4893FC-78F0-408A-94A0-15E3627161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pPr eaLnBrk="1" hangingPunct="1"/>
            <a:r>
              <a:rPr lang="it-IT" altLang="it-IT" sz="1800" b="1" u="sng" dirty="0"/>
              <a:t>Attività di raggruppamento  e  abbruciamento dei materiali   vegetali</a:t>
            </a:r>
            <a:endParaRPr lang="it-IT" altLang="it-IT" sz="1800" u="sng" dirty="0"/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3C0B942-1FB7-444D-AB2E-B21D98AEF5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620713"/>
            <a:ext cx="8229600" cy="5184775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80000"/>
              </a:lnSpc>
            </a:pPr>
            <a:endParaRPr lang="it-IT" altLang="it-IT" sz="1200" dirty="0"/>
          </a:p>
          <a:p>
            <a:r>
              <a:rPr lang="it-IT" b="1" dirty="0"/>
              <a:t>Al di fuori dei periodi dichiarati di grave pericolosità</a:t>
            </a:r>
            <a:r>
              <a:rPr lang="it-IT" dirty="0"/>
              <a:t> è permesso </a:t>
            </a:r>
            <a:r>
              <a:rPr lang="it-IT" b="1" dirty="0"/>
              <a:t>l'abbruciamento controllato </a:t>
            </a:r>
            <a:r>
              <a:rPr lang="it-IT" dirty="0"/>
              <a:t>del materiale vegetale </a:t>
            </a:r>
            <a:r>
              <a:rPr lang="it-IT" b="1" dirty="0"/>
              <a:t>di risulta dei lavori forestali e agricoli</a:t>
            </a:r>
            <a:r>
              <a:rPr lang="it-IT" dirty="0"/>
              <a:t>. </a:t>
            </a:r>
          </a:p>
          <a:p>
            <a:r>
              <a:rPr lang="it-IT" b="1" dirty="0"/>
              <a:t>In determinati ambiti territoriali</a:t>
            </a:r>
            <a:r>
              <a:rPr lang="it-IT" dirty="0"/>
              <a:t> e, generalmente, nel periodo autunno-inverno il </a:t>
            </a:r>
            <a:r>
              <a:rPr lang="it-IT" b="1" dirty="0"/>
              <a:t>superamento delle soglie previste per le polveri sottili </a:t>
            </a:r>
            <a:r>
              <a:rPr lang="it-IT" dirty="0"/>
              <a:t>e per gli inquinanti atmosferici possono determinare </a:t>
            </a:r>
            <a:r>
              <a:rPr lang="it-IT" b="1" dirty="0"/>
              <a:t>ulteriori momenti di divieto</a:t>
            </a:r>
            <a:r>
              <a:rPr lang="it-IT" dirty="0"/>
              <a:t> per questi abbruciamenti, si veda a tal proposito il Piano dell’Aria regionale “PAIR2020” e i relativi regolamenti applicativi.</a:t>
            </a:r>
          </a:p>
          <a:p>
            <a:endParaRPr lang="it-IT" dirty="0"/>
          </a:p>
          <a:p>
            <a:r>
              <a:rPr lang="it-IT" dirty="0"/>
              <a:t>L’abbruciamento del materiale vegetale di risulta dei lavori forestali e agricoli deve, comunque, avvenire sul luogo di produzione, raggruppando il suddetto materiale in piccoli cumuli e nei limiti di quanto previsto per le normali pratiche agricole dalla normativa vigente in materia di gestione dei rifiuti (al massimo con </a:t>
            </a:r>
            <a:r>
              <a:rPr lang="it-IT" b="1" dirty="0"/>
              <a:t>cataste di 3 metri steri/metri cubi</a:t>
            </a:r>
            <a:r>
              <a:rPr lang="it-IT" dirty="0"/>
              <a:t> per ettaro per giorno - il materiale deve essere bruciato sul “luogo di produzione” nel senso che </a:t>
            </a:r>
            <a:r>
              <a:rPr lang="it-IT" b="1" dirty="0"/>
              <a:t>il materiale non può essere trasportato da altri luoghi</a:t>
            </a:r>
            <a:r>
              <a:rPr lang="it-IT" dirty="0"/>
              <a:t> in quanto tale azione si configurerebbe come attività di gestione di rifiuti non autorizzata).</a:t>
            </a:r>
          </a:p>
        </p:txBody>
      </p:sp>
      <p:pic>
        <p:nvPicPr>
          <p:cNvPr id="43012" name="Picture 8" descr="metro stero">
            <a:extLst>
              <a:ext uri="{FF2B5EF4-FFF2-40B4-BE49-F238E27FC236}">
                <a16:creationId xmlns:a16="http://schemas.microsoft.com/office/drawing/2014/main" id="{BE23A583-2319-48CE-96C4-1752F0064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5654675"/>
            <a:ext cx="1368425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12" descr="metro stero">
            <a:extLst>
              <a:ext uri="{FF2B5EF4-FFF2-40B4-BE49-F238E27FC236}">
                <a16:creationId xmlns:a16="http://schemas.microsoft.com/office/drawing/2014/main" id="{3D6D7B90-6662-4488-B627-EDB7A7771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5661025"/>
            <a:ext cx="1368425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13" descr="metro stero">
            <a:extLst>
              <a:ext uri="{FF2B5EF4-FFF2-40B4-BE49-F238E27FC236}">
                <a16:creationId xmlns:a16="http://schemas.microsoft.com/office/drawing/2014/main" id="{90D5C81E-83BA-444F-97F2-6DEF800DE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5654675"/>
            <a:ext cx="1368425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9733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5A4893FC-78F0-408A-94A0-15E3627161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pPr eaLnBrk="1" hangingPunct="1"/>
            <a:r>
              <a:rPr lang="it-IT" altLang="it-IT" sz="1800" b="1" u="sng" dirty="0"/>
              <a:t>Attività di raggruppamento  e  abbruciamento dei materiali   vegetali</a:t>
            </a:r>
            <a:endParaRPr lang="it-IT" altLang="it-IT" sz="1800" u="sng" dirty="0"/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3C0B942-1FB7-444D-AB2E-B21D98AEF5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9698" y="620713"/>
            <a:ext cx="8904302" cy="5184775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ct val="80000"/>
              </a:lnSpc>
            </a:pPr>
            <a:endParaRPr lang="it-IT" altLang="it-IT" sz="1200" dirty="0"/>
          </a:p>
          <a:p>
            <a:pPr marL="0" indent="0">
              <a:buNone/>
            </a:pPr>
            <a:r>
              <a:rPr lang="it-IT" dirty="0"/>
              <a:t>Nei </a:t>
            </a:r>
            <a:r>
              <a:rPr lang="it-IT" b="1" dirty="0">
                <a:solidFill>
                  <a:srgbClr val="FF0000"/>
                </a:solidFill>
              </a:rPr>
              <a:t>boschi</a:t>
            </a:r>
            <a:r>
              <a:rPr lang="it-IT" dirty="0"/>
              <a:t>, nei castagneti da frutto, nelle tartufaie controllate e coltivate, negli impianti di arboricoltura da legno, </a:t>
            </a:r>
            <a:br>
              <a:rPr lang="it-IT" dirty="0"/>
            </a:br>
            <a:r>
              <a:rPr lang="it-IT" b="1" dirty="0">
                <a:solidFill>
                  <a:srgbClr val="FF0000"/>
                </a:solidFill>
              </a:rPr>
              <a:t>nei terreni saldi (= terreni non coltivati)</a:t>
            </a:r>
            <a:r>
              <a:rPr lang="it-IT" dirty="0"/>
              <a:t> e nei terreni saldi </a:t>
            </a:r>
            <a:r>
              <a:rPr lang="it-IT" dirty="0" err="1"/>
              <a:t>arbustati</a:t>
            </a:r>
            <a:r>
              <a:rPr lang="it-IT" dirty="0"/>
              <a:t> o cespugliati, o </a:t>
            </a:r>
            <a:r>
              <a:rPr lang="it-IT" b="1" dirty="0">
                <a:solidFill>
                  <a:srgbClr val="FF0000"/>
                </a:solidFill>
              </a:rPr>
              <a:t>a distanza minore di 100 metri dai loro margini esterni</a:t>
            </a:r>
            <a:r>
              <a:rPr lang="it-IT" dirty="0"/>
              <a:t> </a:t>
            </a:r>
          </a:p>
          <a:p>
            <a:pPr marL="0" indent="0" algn="ctr">
              <a:buNone/>
            </a:pPr>
            <a:br>
              <a:rPr lang="it-IT" sz="2300" b="1" dirty="0">
                <a:solidFill>
                  <a:srgbClr val="FF0000"/>
                </a:solidFill>
              </a:rPr>
            </a:br>
            <a:r>
              <a:rPr lang="it-IT" sz="2900" b="1" u="sng" dirty="0">
                <a:solidFill>
                  <a:srgbClr val="FF0000"/>
                </a:solidFill>
              </a:rPr>
              <a:t>è necessario dare il preventivo avviso tramite il Numero Verde o la mail regionale</a:t>
            </a:r>
            <a:endParaRPr lang="it-IT" sz="3400" b="1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2600" dirty="0"/>
          </a:p>
          <a:p>
            <a:pPr marL="0" indent="0">
              <a:buNone/>
            </a:pPr>
            <a:r>
              <a:rPr lang="it-IT" sz="2600" dirty="0"/>
              <a:t>Fermo restando che nei boschi e nelle altre aree di cui sopra:</a:t>
            </a:r>
          </a:p>
          <a:p>
            <a:pPr lvl="0"/>
            <a:r>
              <a:rPr lang="it-IT" sz="2600" dirty="0"/>
              <a:t>l’abbruciamento deve terminare entro le quarantotto ore successive al momento in cui viene dato l’avviso,</a:t>
            </a:r>
          </a:p>
          <a:p>
            <a:pPr lvl="0"/>
            <a:r>
              <a:rPr lang="it-IT" sz="2600" dirty="0"/>
              <a:t>il terreno su cui si effettua </a:t>
            </a:r>
            <a:r>
              <a:rPr lang="it-IT" sz="2600" b="1" dirty="0"/>
              <a:t>l'abbruciamento deve essere circoscritto ed isolato</a:t>
            </a:r>
            <a:r>
              <a:rPr lang="it-IT" sz="2600" dirty="0"/>
              <a:t> con mezzi efficaci ad arrestare il propagarsi del fuoco,</a:t>
            </a:r>
          </a:p>
          <a:p>
            <a:pPr lvl="0"/>
            <a:r>
              <a:rPr lang="it-IT" sz="2600" dirty="0"/>
              <a:t>si deve procedere all'abbruciamento </a:t>
            </a:r>
            <a:r>
              <a:rPr lang="it-IT" sz="2600" b="1" dirty="0"/>
              <a:t>in assenza di vento</a:t>
            </a:r>
            <a:r>
              <a:rPr lang="it-IT" sz="2600" dirty="0"/>
              <a:t> ed </a:t>
            </a:r>
            <a:r>
              <a:rPr lang="it-IT" sz="2600" b="1" dirty="0"/>
              <a:t>in giornate</a:t>
            </a:r>
            <a:r>
              <a:rPr lang="it-IT" sz="2600" dirty="0"/>
              <a:t> particolarmente </a:t>
            </a:r>
            <a:r>
              <a:rPr lang="it-IT" sz="2600" b="1" dirty="0"/>
              <a:t>umide</a:t>
            </a:r>
            <a:r>
              <a:rPr lang="it-IT" sz="2600" dirty="0"/>
              <a:t> (si fa notare che non solo nei periodi più caldi ci possono essere momenti a rischio in quanto, in caso di scarse precipitazioni, anche nei periodi invernali si possono creare situazioni particolarmente siccitose e, in questi frangenti, nei boschi e negli incolti la vegetazione e il fogliame secco presenti a terra rendono particolarmente facile il diffondersi del fuoco).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82681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2330080" y="6694089"/>
            <a:ext cx="3259032" cy="64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494">
              <a:lnSpc>
                <a:spcPts val="548"/>
              </a:lnSpc>
            </a:pPr>
            <a:r>
              <a:rPr lang="it-IT" sz="512" i="1" spc="-2" dirty="0">
                <a:latin typeface="Arial"/>
                <a:cs typeface="Arial"/>
              </a:rPr>
              <a:t>Immagini fornite da </a:t>
            </a:r>
            <a:r>
              <a:rPr sz="512" i="1" spc="-2" dirty="0" err="1">
                <a:latin typeface="Arial"/>
                <a:cs typeface="Arial"/>
              </a:rPr>
              <a:t>Corpo</a:t>
            </a:r>
            <a:r>
              <a:rPr sz="512" i="1" spc="-2" dirty="0">
                <a:latin typeface="Arial"/>
                <a:cs typeface="Arial"/>
              </a:rPr>
              <a:t> Forestale </a:t>
            </a:r>
            <a:r>
              <a:rPr sz="512" i="1" spc="-5" dirty="0">
                <a:latin typeface="Arial"/>
                <a:cs typeface="Arial"/>
              </a:rPr>
              <a:t>dello Stato </a:t>
            </a:r>
            <a:r>
              <a:rPr sz="512" i="1" spc="-2" dirty="0">
                <a:latin typeface="Arial"/>
                <a:cs typeface="Arial"/>
              </a:rPr>
              <a:t>- </a:t>
            </a:r>
            <a:r>
              <a:rPr sz="512" i="1" spc="-5" dirty="0">
                <a:latin typeface="Arial"/>
                <a:cs typeface="Arial"/>
              </a:rPr>
              <a:t>Comando Regionale </a:t>
            </a:r>
            <a:r>
              <a:rPr sz="512" i="1" spc="-2" dirty="0">
                <a:latin typeface="Arial"/>
                <a:cs typeface="Arial"/>
              </a:rPr>
              <a:t>Emilia-Romagna –  Primo Dir. Dott.</a:t>
            </a:r>
            <a:r>
              <a:rPr sz="512" i="1" spc="64" dirty="0">
                <a:latin typeface="Arial"/>
                <a:cs typeface="Arial"/>
              </a:rPr>
              <a:t> </a:t>
            </a:r>
            <a:r>
              <a:rPr sz="512" i="1" spc="-5" dirty="0">
                <a:latin typeface="Arial"/>
                <a:cs typeface="Arial"/>
              </a:rPr>
              <a:t>Terzi</a:t>
            </a:r>
            <a:endParaRPr sz="512" dirty="0">
              <a:latin typeface="Arial"/>
              <a:cs typeface="Arial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1FF44670-1181-400F-882C-1B443321F51B}"/>
                  </a:ext>
                </a:extLst>
              </p14:cNvPr>
              <p14:cNvContentPartPr/>
              <p14:nvPr/>
            </p14:nvContentPartPr>
            <p14:xfrm>
              <a:off x="5853649" y="1383295"/>
              <a:ext cx="360" cy="36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1FF44670-1181-400F-882C-1B443321F51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44649" y="137429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uppo 7">
            <a:extLst>
              <a:ext uri="{FF2B5EF4-FFF2-40B4-BE49-F238E27FC236}">
                <a16:creationId xmlns:a16="http://schemas.microsoft.com/office/drawing/2014/main" id="{E9FCBFCE-843E-4D53-B612-2CB23E5769F1}"/>
              </a:ext>
            </a:extLst>
          </p:cNvPr>
          <p:cNvGrpSpPr>
            <a:grpSpLocks noChangeAspect="1"/>
          </p:cNvGrpSpPr>
          <p:nvPr/>
        </p:nvGrpSpPr>
        <p:grpSpPr>
          <a:xfrm>
            <a:off x="791864" y="660593"/>
            <a:ext cx="4347150" cy="2179504"/>
            <a:chOff x="791868" y="660595"/>
            <a:chExt cx="3780131" cy="1895221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E6B74BBE-13C1-4F25-8D16-310FFF7D7E53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814"/>
            <a:stretch/>
          </p:blipFill>
          <p:spPr bwMode="auto">
            <a:xfrm>
              <a:off x="791868" y="660595"/>
              <a:ext cx="3780131" cy="189522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E30391AC-1CBE-418E-8200-0CC9A60D60EB}"/>
                    </a:ext>
                  </a:extLst>
                </p14:cNvPr>
                <p14:cNvContentPartPr/>
                <p14:nvPr/>
              </p14:nvContentPartPr>
              <p14:xfrm>
                <a:off x="2250769" y="1969375"/>
                <a:ext cx="625680" cy="56304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E30391AC-1CBE-418E-8200-0CC9A60D60E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217591" y="1936181"/>
                  <a:ext cx="691722" cy="62911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356CF730-8AAE-4797-BC21-1429091D9F16}"/>
              </a:ext>
            </a:extLst>
          </p:cNvPr>
          <p:cNvGrpSpPr>
            <a:grpSpLocks noChangeAspect="1"/>
          </p:cNvGrpSpPr>
          <p:nvPr/>
        </p:nvGrpSpPr>
        <p:grpSpPr>
          <a:xfrm rot="-60000">
            <a:off x="3770065" y="2996735"/>
            <a:ext cx="5399988" cy="3129834"/>
            <a:chOff x="3955420" y="2888048"/>
            <a:chExt cx="4954117" cy="2871407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D6606311-42E7-4645-B799-64BB76E7CF0D}"/>
                </a:ext>
              </a:extLst>
            </p:cNvPr>
            <p:cNvPicPr/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210"/>
            <a:stretch/>
          </p:blipFill>
          <p:spPr bwMode="auto">
            <a:xfrm>
              <a:off x="3955420" y="2888048"/>
              <a:ext cx="4954117" cy="28494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B5E19094-C6E8-4EAB-B1C2-1D563012242C}"/>
                    </a:ext>
                  </a:extLst>
                </p14:cNvPr>
                <p14:cNvContentPartPr/>
                <p14:nvPr/>
              </p14:nvContentPartPr>
              <p14:xfrm>
                <a:off x="5541169" y="4262215"/>
                <a:ext cx="2172960" cy="15372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B5E19094-C6E8-4EAB-B1C2-1D563012242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506159" y="4227173"/>
                  <a:ext cx="2242651" cy="22347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AB67104D-3B56-4DB2-8141-13DD7B9FE9DE}"/>
                    </a:ext>
                  </a:extLst>
                </p14:cNvPr>
                <p14:cNvContentPartPr/>
                <p14:nvPr/>
              </p14:nvContentPartPr>
              <p14:xfrm>
                <a:off x="5228329" y="5636335"/>
                <a:ext cx="2134080" cy="123120"/>
              </p14:xfrm>
            </p:contentPart>
          </mc:Choice>
          <mc:Fallback xmlns=""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id="{AB67104D-3B56-4DB2-8141-13DD7B9FE9D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193317" y="5601252"/>
                  <a:ext cx="2203774" cy="19295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042BE030-6356-433C-B2F0-7297D8E66ABA}"/>
                    </a:ext>
                  </a:extLst>
                </p14:cNvPr>
                <p14:cNvContentPartPr/>
                <p14:nvPr/>
              </p14:nvContentPartPr>
              <p14:xfrm>
                <a:off x="4095409" y="5666215"/>
                <a:ext cx="352080" cy="3636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id="{042BE030-6356-433C-B2F0-7297D8E66AB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060399" y="5631177"/>
                  <a:ext cx="421769" cy="106105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4" name="Rectangle 2">
            <a:extLst>
              <a:ext uri="{FF2B5EF4-FFF2-40B4-BE49-F238E27FC236}">
                <a16:creationId xmlns:a16="http://schemas.microsoft.com/office/drawing/2014/main" id="{0867EF6A-5778-4577-99C8-40898C8CB514}"/>
              </a:ext>
            </a:extLst>
          </p:cNvPr>
          <p:cNvSpPr txBox="1">
            <a:spLocks noChangeArrowheads="1"/>
          </p:cNvSpPr>
          <p:nvPr/>
        </p:nvSpPr>
        <p:spPr>
          <a:xfrm>
            <a:off x="628650" y="50910"/>
            <a:ext cx="7886700" cy="77121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sz="2400" b="1" dirty="0"/>
              <a:t>Interventi di prevenzione AIB: Programma di Sviluppo Rurale</a:t>
            </a: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5AF45D1F-D58F-4B15-A488-7577516F7DC2}"/>
              </a:ext>
            </a:extLst>
          </p:cNvPr>
          <p:cNvSpPr txBox="1">
            <a:spLocks/>
          </p:cNvSpPr>
          <p:nvPr/>
        </p:nvSpPr>
        <p:spPr>
          <a:xfrm>
            <a:off x="5013974" y="708774"/>
            <a:ext cx="4059694" cy="572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600" b="1" dirty="0"/>
              <a:t>Conversioni all’alto fusto nei boschi di latifoglie</a:t>
            </a:r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5AE09B80-2488-436B-8B1D-2BBD1FC909BA}"/>
              </a:ext>
            </a:extLst>
          </p:cNvPr>
          <p:cNvSpPr txBox="1">
            <a:spLocks/>
          </p:cNvSpPr>
          <p:nvPr/>
        </p:nvSpPr>
        <p:spPr>
          <a:xfrm>
            <a:off x="-21948" y="3142996"/>
            <a:ext cx="4059694" cy="572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600" b="1" dirty="0"/>
              <a:t>Diradamenti nei rimboschimenti di conifere</a:t>
            </a:r>
          </a:p>
        </p:txBody>
      </p:sp>
      <p:graphicFrame>
        <p:nvGraphicFramePr>
          <p:cNvPr id="10" name="Tabella 9">
            <a:extLst>
              <a:ext uri="{FF2B5EF4-FFF2-40B4-BE49-F238E27FC236}">
                <a16:creationId xmlns:a16="http://schemas.microsoft.com/office/drawing/2014/main" id="{3F23601E-E229-4FCA-A70D-B6938E976A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630129"/>
              </p:ext>
            </p:extLst>
          </p:nvPr>
        </p:nvGraphicFramePr>
        <p:xfrm>
          <a:off x="41244" y="4259625"/>
          <a:ext cx="3529989" cy="15844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3088">
                  <a:extLst>
                    <a:ext uri="{9D8B030D-6E8A-4147-A177-3AD203B41FA5}">
                      <a16:colId xmlns:a16="http://schemas.microsoft.com/office/drawing/2014/main" val="3735274569"/>
                    </a:ext>
                  </a:extLst>
                </a:gridCol>
                <a:gridCol w="2846901">
                  <a:extLst>
                    <a:ext uri="{9D8B030D-6E8A-4147-A177-3AD203B41FA5}">
                      <a16:colId xmlns:a16="http://schemas.microsoft.com/office/drawing/2014/main" val="2119469574"/>
                    </a:ext>
                  </a:extLst>
                </a:gridCol>
              </a:tblGrid>
              <a:tr h="554097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Interventi selvicolturali preventivi e manutenzione viabilità </a:t>
                      </a:r>
                      <a:endParaRPr lang="it-IT" sz="14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>
                          <a:effectLst/>
                        </a:rPr>
                        <a:t>Programma Regionale Sviluppo Rurale</a:t>
                      </a:r>
                      <a:br>
                        <a:rPr lang="it-IT" sz="1050">
                          <a:effectLst/>
                        </a:rPr>
                      </a:br>
                      <a:r>
                        <a:rPr lang="it-IT" sz="1050">
                          <a:effectLst/>
                        </a:rPr>
                        <a:t>PSR 2007-2013 + PSR 2014-2020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9562827"/>
                  </a:ext>
                </a:extLst>
              </a:tr>
              <a:tr h="233354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50">
                          <a:effectLst/>
                        </a:rPr>
                        <a:t>2009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50" dirty="0">
                          <a:effectLst/>
                        </a:rPr>
                        <a:t>€ 2.380.000,00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/>
                </a:tc>
                <a:extLst>
                  <a:ext uri="{0D108BD9-81ED-4DB2-BD59-A6C34878D82A}">
                    <a16:rowId xmlns:a16="http://schemas.microsoft.com/office/drawing/2014/main" val="2274616683"/>
                  </a:ext>
                </a:extLst>
              </a:tr>
              <a:tr h="25777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50">
                          <a:effectLst/>
                        </a:rPr>
                        <a:t>2011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50" dirty="0">
                          <a:effectLst/>
                        </a:rPr>
                        <a:t>€ 3.677.000,19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/>
                </a:tc>
                <a:extLst>
                  <a:ext uri="{0D108BD9-81ED-4DB2-BD59-A6C34878D82A}">
                    <a16:rowId xmlns:a16="http://schemas.microsoft.com/office/drawing/2014/main" val="4007472343"/>
                  </a:ext>
                </a:extLst>
              </a:tr>
              <a:tr h="233354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50">
                          <a:effectLst/>
                        </a:rPr>
                        <a:t>2013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50" dirty="0">
                          <a:effectLst/>
                        </a:rPr>
                        <a:t>€ 2.329.329,00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/>
                </a:tc>
                <a:extLst>
                  <a:ext uri="{0D108BD9-81ED-4DB2-BD59-A6C34878D82A}">
                    <a16:rowId xmlns:a16="http://schemas.microsoft.com/office/drawing/2014/main" val="2629674903"/>
                  </a:ext>
                </a:extLst>
              </a:tr>
              <a:tr h="233354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50">
                          <a:effectLst/>
                        </a:rPr>
                        <a:t>2016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50" dirty="0">
                          <a:effectLst/>
                        </a:rPr>
                        <a:t>€ 4.170.120,34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/>
                </a:tc>
                <a:extLst>
                  <a:ext uri="{0D108BD9-81ED-4DB2-BD59-A6C34878D82A}">
                    <a16:rowId xmlns:a16="http://schemas.microsoft.com/office/drawing/2014/main" val="23305813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0519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C1005856-42E3-48F6-AE3E-2858B4CC5A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it-IT" altLang="it-IT" sz="1800" b="1"/>
              <a:t>CRITERI PER L’ELABORAZIONE DELLA CARTA DEL LIVELLO DI PERICOLOSITÀ NELLA FASCIA PERIMETRALE (Incendi di interfaccia)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54FFDEA9-3C11-43E7-B768-5E07319BE0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125538"/>
            <a:ext cx="8291513" cy="35988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altLang="it-IT" sz="1600"/>
              <a:t>La metodologia è basata sull’analisi comparata di tre fattori, cui è stato attribuito un peso diverso a seconda dell’incidenza che ognuno di questi ha sulla dinamica dell’incendio.</a:t>
            </a:r>
            <a:br>
              <a:rPr lang="it-IT" altLang="it-IT" sz="1600"/>
            </a:br>
            <a:endParaRPr lang="it-IT" altLang="it-IT" sz="1600"/>
          </a:p>
          <a:p>
            <a:pPr eaLnBrk="1" hangingPunct="1">
              <a:lnSpc>
                <a:spcPct val="80000"/>
              </a:lnSpc>
            </a:pPr>
            <a:r>
              <a:rPr lang="it-IT" altLang="it-IT" sz="1600" b="1"/>
              <a:t>1. MORFOLOGIA (PENDENZA DEL TERRENO)</a:t>
            </a:r>
          </a:p>
          <a:p>
            <a:pPr eaLnBrk="1" hangingPunct="1">
              <a:lnSpc>
                <a:spcPct val="80000"/>
              </a:lnSpc>
            </a:pPr>
            <a:endParaRPr lang="it-IT" altLang="it-IT" sz="1600" b="1"/>
          </a:p>
          <a:p>
            <a:pPr eaLnBrk="1" hangingPunct="1">
              <a:lnSpc>
                <a:spcPct val="80000"/>
              </a:lnSpc>
            </a:pPr>
            <a:r>
              <a:rPr lang="it-IT" altLang="it-IT" sz="1600" b="1"/>
              <a:t>2. TIPOLOGIA DI VEGETAZIONE</a:t>
            </a:r>
          </a:p>
          <a:p>
            <a:pPr lvl="1" eaLnBrk="1" hangingPunct="1">
              <a:lnSpc>
                <a:spcPct val="80000"/>
              </a:lnSpc>
            </a:pPr>
            <a:r>
              <a:rPr lang="it-IT" altLang="it-IT" sz="1400"/>
              <a:t>Boschi di conifere mediterranee, macchia mediterranea, leccete 6</a:t>
            </a:r>
          </a:p>
          <a:p>
            <a:pPr lvl="1" eaLnBrk="1" hangingPunct="1">
              <a:lnSpc>
                <a:spcPct val="80000"/>
              </a:lnSpc>
            </a:pPr>
            <a:r>
              <a:rPr lang="it-IT" altLang="it-IT" sz="1400"/>
              <a:t>Altri boschi di conifere 4</a:t>
            </a:r>
          </a:p>
          <a:p>
            <a:pPr lvl="1" eaLnBrk="1" hangingPunct="1">
              <a:lnSpc>
                <a:spcPct val="80000"/>
              </a:lnSpc>
            </a:pPr>
            <a:r>
              <a:rPr lang="it-IT" altLang="it-IT" sz="1400"/>
              <a:t>Boschi di specie xerofile arboree 2</a:t>
            </a:r>
          </a:p>
          <a:p>
            <a:pPr lvl="1" eaLnBrk="1" hangingPunct="1">
              <a:lnSpc>
                <a:spcPct val="80000"/>
              </a:lnSpc>
            </a:pPr>
            <a:r>
              <a:rPr lang="it-IT" altLang="it-IT" sz="1400"/>
              <a:t>Terreni ex coltivi e pascoli abbandonati e arbusteti 1</a:t>
            </a:r>
          </a:p>
          <a:p>
            <a:pPr lvl="1" eaLnBrk="1" hangingPunct="1">
              <a:lnSpc>
                <a:spcPct val="80000"/>
              </a:lnSpc>
            </a:pPr>
            <a:r>
              <a:rPr lang="it-IT" altLang="it-IT" sz="1400"/>
              <a:t>Altre coperture forestali 0,5</a:t>
            </a:r>
          </a:p>
          <a:p>
            <a:pPr lvl="1" eaLnBrk="1" hangingPunct="1">
              <a:lnSpc>
                <a:spcPct val="80000"/>
              </a:lnSpc>
            </a:pPr>
            <a:endParaRPr lang="it-IT" altLang="it-IT" sz="1400"/>
          </a:p>
          <a:p>
            <a:pPr eaLnBrk="1" hangingPunct="1">
              <a:lnSpc>
                <a:spcPct val="80000"/>
              </a:lnSpc>
            </a:pPr>
            <a:r>
              <a:rPr lang="it-IT" altLang="it-IT" sz="1600" b="1"/>
              <a:t>3. ESPOSIZIONE PREVALENTE</a:t>
            </a:r>
          </a:p>
        </p:txBody>
      </p:sp>
      <p:pic>
        <p:nvPicPr>
          <p:cNvPr id="18436" name="Picture 5">
            <a:extLst>
              <a:ext uri="{FF2B5EF4-FFF2-40B4-BE49-F238E27FC236}">
                <a16:creationId xmlns:a16="http://schemas.microsoft.com/office/drawing/2014/main" id="{47A9A017-B810-4F42-97A7-E3811F56A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729037"/>
            <a:ext cx="4968875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5290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D152CAD4-225B-4302-ACD6-E79EAEBA37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7B8C1FA-5440-45AB-8C07-77CB96C89D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20484" name="Rectangle 5">
            <a:extLst>
              <a:ext uri="{FF2B5EF4-FFF2-40B4-BE49-F238E27FC236}">
                <a16:creationId xmlns:a16="http://schemas.microsoft.com/office/drawing/2014/main" id="{28AB20E1-8739-42CB-A940-DD76223D0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5700" y="5162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pic>
        <p:nvPicPr>
          <p:cNvPr id="20485" name="Picture 6">
            <a:extLst>
              <a:ext uri="{FF2B5EF4-FFF2-40B4-BE49-F238E27FC236}">
                <a16:creationId xmlns:a16="http://schemas.microsoft.com/office/drawing/2014/main" id="{67AD3D1B-DBC9-4FA0-9C42-6A73A56D2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8501063" cy="679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7">
            <a:extLst>
              <a:ext uri="{FF2B5EF4-FFF2-40B4-BE49-F238E27FC236}">
                <a16:creationId xmlns:a16="http://schemas.microsoft.com/office/drawing/2014/main" id="{B0C016CE-691D-4DA7-B89B-7AA5DCC98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5825" y="1268413"/>
            <a:ext cx="1289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>
                <a:solidFill>
                  <a:srgbClr val="FFFF00"/>
                </a:solidFill>
              </a:rPr>
              <a:t>Anno 2012</a:t>
            </a:r>
          </a:p>
        </p:txBody>
      </p:sp>
    </p:spTree>
    <p:extLst>
      <p:ext uri="{BB962C8B-B14F-4D97-AF65-F5344CB8AC3E}">
        <p14:creationId xmlns:p14="http://schemas.microsoft.com/office/powerpoint/2010/main" val="2188222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88855359-079B-45F3-8EC0-EDCC110150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1F0FE183-DC2B-4204-B14B-1C6B06C213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19460" name="Rectangle 5">
            <a:extLst>
              <a:ext uri="{FF2B5EF4-FFF2-40B4-BE49-F238E27FC236}">
                <a16:creationId xmlns:a16="http://schemas.microsoft.com/office/drawing/2014/main" id="{330688F4-5DF5-4F92-AE8B-035D370A3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1650" y="3981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pic>
        <p:nvPicPr>
          <p:cNvPr id="19461" name="Picture 6">
            <a:extLst>
              <a:ext uri="{FF2B5EF4-FFF2-40B4-BE49-F238E27FC236}">
                <a16:creationId xmlns:a16="http://schemas.microsoft.com/office/drawing/2014/main" id="{A69E1211-8EFF-493F-A230-6C828F2AF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8501063" cy="679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1052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3B0E8E4-B57D-4869-B6DE-81FEE5D94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19507" cy="729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8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0D5815EC-E895-4B9F-B206-34A698BF7E8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604221"/>
            <a:ext cx="9144000" cy="692150"/>
          </a:xfrm>
        </p:spPr>
        <p:txBody>
          <a:bodyPr anchor="ctr"/>
          <a:lstStyle/>
          <a:p>
            <a:pPr eaLnBrk="1" hangingPunct="1"/>
            <a:r>
              <a:rPr lang="it-IT" altLang="it-IT" sz="2400" dirty="0"/>
              <a:t>Sito web ER - Emilia-Romagna, link utili del settore forestale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8C6F6AFC-5331-43B4-A2D9-2FEE5A30F26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2042096"/>
            <a:ext cx="9144000" cy="4186237"/>
          </a:xfrm>
        </p:spPr>
        <p:txBody>
          <a:bodyPr/>
          <a:lstStyle/>
          <a:p>
            <a:pPr algn="l" eaLnBrk="1" hangingPunct="1">
              <a:buFontTx/>
              <a:buChar char="•"/>
            </a:pPr>
            <a:r>
              <a:rPr lang="it-IT" altLang="it-IT" sz="3200" dirty="0"/>
              <a:t> </a:t>
            </a:r>
            <a:r>
              <a:rPr lang="it-IT" altLang="it-IT" sz="2000" dirty="0"/>
              <a:t>“home page” foreste:</a:t>
            </a:r>
            <a:r>
              <a:rPr lang="it-IT" altLang="it-IT" sz="3200" dirty="0"/>
              <a:t>  </a:t>
            </a:r>
            <a:br>
              <a:rPr lang="it-IT" altLang="it-IT" sz="3200" dirty="0"/>
            </a:br>
            <a:r>
              <a:rPr lang="it-IT" altLang="it-IT" sz="1800" dirty="0">
                <a:solidFill>
                  <a:schemeClr val="accent2"/>
                </a:solidFill>
              </a:rPr>
              <a:t>http://ambiente.regione.emilia-romagna.it/it/parchi-natura2000/foreste-in-er </a:t>
            </a:r>
          </a:p>
          <a:p>
            <a:pPr algn="l" eaLnBrk="1" hangingPunct="1">
              <a:buFontTx/>
              <a:buChar char="•"/>
            </a:pPr>
            <a:endParaRPr lang="it-IT" altLang="it-IT" sz="1800" dirty="0">
              <a:solidFill>
                <a:schemeClr val="accent2"/>
              </a:solidFill>
            </a:endParaRPr>
          </a:p>
          <a:p>
            <a:pPr algn="l" eaLnBrk="1" hangingPunct="1">
              <a:buFontTx/>
              <a:buChar char="•"/>
            </a:pPr>
            <a:r>
              <a:rPr lang="it-IT" altLang="it-IT" sz="3200" dirty="0"/>
              <a:t> </a:t>
            </a:r>
            <a:r>
              <a:rPr lang="it-IT" altLang="it-IT" sz="2000" dirty="0"/>
              <a:t>“sezione” AIB – incendi boschivi:</a:t>
            </a:r>
            <a:r>
              <a:rPr lang="it-IT" altLang="it-IT" sz="3200" dirty="0"/>
              <a:t> </a:t>
            </a:r>
            <a:br>
              <a:rPr lang="it-IT" altLang="it-IT" sz="3200" dirty="0"/>
            </a:br>
            <a:r>
              <a:rPr lang="it-IT" altLang="it-IT" sz="1800" dirty="0">
                <a:solidFill>
                  <a:schemeClr val="accent2"/>
                </a:solidFill>
              </a:rPr>
              <a:t>http://ambiente.regione.emilia-romagna.it/it/parchi-natura2000/foreste/gli-incendi-boschivi </a:t>
            </a:r>
            <a:endParaRPr lang="it-IT" altLang="it-IT" sz="1800" dirty="0"/>
          </a:p>
          <a:p>
            <a:pPr algn="l" eaLnBrk="1" hangingPunct="1">
              <a:buFontTx/>
              <a:buChar char="•"/>
            </a:pPr>
            <a:endParaRPr lang="it-IT" altLang="it-IT" sz="1800" dirty="0"/>
          </a:p>
          <a:p>
            <a:pPr algn="l" eaLnBrk="1" hangingPunct="1">
              <a:buFontTx/>
              <a:buChar char="•"/>
            </a:pPr>
            <a:r>
              <a:rPr lang="it-IT" altLang="it-IT" sz="3200" dirty="0"/>
              <a:t> </a:t>
            </a:r>
            <a:r>
              <a:rPr lang="it-IT" altLang="it-IT" sz="2000" dirty="0"/>
              <a:t>cartografia interattiva – GIS-WEB:</a:t>
            </a:r>
            <a:br>
              <a:rPr lang="it-IT" altLang="it-IT" sz="2000" dirty="0"/>
            </a:br>
            <a:r>
              <a:rPr lang="it-IT" altLang="it-IT" sz="1800" dirty="0">
                <a:solidFill>
                  <a:schemeClr val="accent2"/>
                </a:solidFill>
              </a:rPr>
              <a:t>http://ambiente.regione.emilia-romagna.it/it/parchi-natura2000/cartografia</a:t>
            </a:r>
            <a:r>
              <a:rPr lang="it-IT" altLang="it-IT" sz="3200" dirty="0"/>
              <a:t> </a:t>
            </a:r>
          </a:p>
          <a:p>
            <a:pPr algn="l" eaLnBrk="1" hangingPunct="1">
              <a:buFontTx/>
              <a:buChar char="•"/>
            </a:pPr>
            <a:endParaRPr lang="it-IT" altLang="it-IT" sz="3200" dirty="0"/>
          </a:p>
        </p:txBody>
      </p:sp>
    </p:spTree>
    <p:extLst>
      <p:ext uri="{BB962C8B-B14F-4D97-AF65-F5344CB8AC3E}">
        <p14:creationId xmlns:p14="http://schemas.microsoft.com/office/powerpoint/2010/main" val="4215075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trisciautunno1">
            <a:extLst>
              <a:ext uri="{FF2B5EF4-FFF2-40B4-BE49-F238E27FC236}">
                <a16:creationId xmlns:a16="http://schemas.microsoft.com/office/drawing/2014/main" id="{52990A4C-D48D-46B1-B8F1-9E883494B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-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0925" y="0"/>
            <a:ext cx="22429788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6DC4C22C-6DC6-4423-8711-BED876F4E564}"/>
              </a:ext>
            </a:extLst>
          </p:cNvPr>
          <p:cNvSpPr>
            <a:spLocks/>
          </p:cNvSpPr>
          <p:nvPr/>
        </p:nvSpPr>
        <p:spPr bwMode="auto">
          <a:xfrm>
            <a:off x="179388" y="404813"/>
            <a:ext cx="8640762" cy="5832475"/>
          </a:xfrm>
          <a:prstGeom prst="rect">
            <a:avLst/>
          </a:prstGeom>
          <a:solidFill>
            <a:schemeClr val="bg1">
              <a:alpha val="4705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800" b="1" dirty="0"/>
              <a:t>Il Piano regionale di previsione, prevenzione e lotta attiva contro gli incendi boschivi (per il periodo 2017-2021) </a:t>
            </a:r>
          </a:p>
          <a:p>
            <a:pPr eaLnBrk="1" hangingPunct="1"/>
            <a:r>
              <a:rPr lang="it-IT" altLang="it-IT" sz="1400" dirty="0"/>
              <a:t>è stato approvato con la deliberazione della Giunta Regionale n. 1172 del 02.08.2017) </a:t>
            </a:r>
          </a:p>
          <a:p>
            <a:pPr eaLnBrk="1" hangingPunct="1"/>
            <a:endParaRPr lang="it-IT" altLang="it-IT" sz="1400" dirty="0"/>
          </a:p>
          <a:p>
            <a:pPr eaLnBrk="1" hangingPunct="1"/>
            <a:r>
              <a:rPr lang="it-IT" altLang="it-IT" sz="1400" b="1" dirty="0"/>
              <a:t>Contenuti:</a:t>
            </a:r>
          </a:p>
          <a:p>
            <a:pPr eaLnBrk="1" hangingPunct="1"/>
            <a:r>
              <a:rPr lang="it-IT" altLang="it-IT" sz="1400" dirty="0"/>
              <a:t>Quadro normativo di riferimento </a:t>
            </a:r>
          </a:p>
          <a:p>
            <a:pPr eaLnBrk="1" hangingPunct="1"/>
            <a:r>
              <a:rPr lang="it-IT" altLang="it-IT" sz="1400" dirty="0"/>
              <a:t>La previsione - Il fenomeno incendi boschivi in Emilia-Romagna</a:t>
            </a:r>
          </a:p>
          <a:p>
            <a:pPr eaLnBrk="1" hangingPunct="1"/>
            <a:r>
              <a:rPr lang="it-IT" altLang="it-IT" sz="1400" dirty="0"/>
              <a:t>La prevenzione</a:t>
            </a:r>
          </a:p>
          <a:p>
            <a:pPr eaLnBrk="1" hangingPunct="1"/>
            <a:r>
              <a:rPr lang="it-IT" altLang="it-IT" sz="1400" dirty="0"/>
              <a:t>Le risorse: consistenza e localizzazione </a:t>
            </a:r>
          </a:p>
          <a:p>
            <a:pPr eaLnBrk="1" hangingPunct="1"/>
            <a:r>
              <a:rPr lang="it-IT" altLang="it-IT" sz="1400" dirty="0"/>
              <a:t>La lotta attiva - Modello d'intervento</a:t>
            </a:r>
          </a:p>
          <a:p>
            <a:pPr eaLnBrk="1" hangingPunct="1"/>
            <a:r>
              <a:rPr lang="it-IT" altLang="it-IT" sz="1400" dirty="0"/>
              <a:t>Periodi a rischio di incendio, divieti e sanzioni </a:t>
            </a:r>
          </a:p>
          <a:p>
            <a:pPr eaLnBrk="1" hangingPunct="1"/>
            <a:r>
              <a:rPr lang="it-IT" altLang="it-IT" sz="1400" dirty="0"/>
              <a:t>Catasto delle aree percorse dal fuoco</a:t>
            </a:r>
          </a:p>
          <a:p>
            <a:pPr eaLnBrk="1" hangingPunct="1"/>
            <a:r>
              <a:rPr lang="it-IT" altLang="it-IT" sz="1400" dirty="0"/>
              <a:t>Obiettivi prioritari da difendere</a:t>
            </a:r>
          </a:p>
          <a:p>
            <a:pPr eaLnBrk="1" hangingPunct="1"/>
            <a:r>
              <a:rPr lang="it-IT" altLang="it-IT" sz="1400" dirty="0"/>
              <a:t>Aree naturali protette regionali</a:t>
            </a:r>
          </a:p>
          <a:p>
            <a:pPr eaLnBrk="1" hangingPunct="1"/>
            <a:r>
              <a:rPr lang="it-IT" altLang="it-IT" sz="1400" dirty="0"/>
              <a:t>Aree naturali protette statali</a:t>
            </a:r>
          </a:p>
          <a:p>
            <a:pPr eaLnBrk="1" hangingPunct="1"/>
            <a:r>
              <a:rPr lang="it-IT" altLang="it-IT" sz="1400" dirty="0"/>
              <a:t>La formazione del volontariato </a:t>
            </a:r>
          </a:p>
          <a:p>
            <a:pPr eaLnBrk="1" hangingPunct="1"/>
            <a:r>
              <a:rPr lang="it-IT" altLang="it-IT" sz="1400" dirty="0"/>
              <a:t>Informazione e comunicazione </a:t>
            </a:r>
          </a:p>
          <a:p>
            <a:pPr eaLnBrk="1" hangingPunct="1"/>
            <a:r>
              <a:rPr lang="it-IT" altLang="it-IT" sz="1400" dirty="0"/>
              <a:t>Previsione economico-finanziaria delle attività previste nel piano</a:t>
            </a:r>
          </a:p>
          <a:p>
            <a:pPr eaLnBrk="1" hangingPunct="1"/>
            <a:r>
              <a:rPr lang="it-IT" altLang="it-IT" sz="1400" dirty="0"/>
              <a:t>Indici di rischio di incendio boschivo per Comune/Ambito territoriale</a:t>
            </a:r>
          </a:p>
          <a:p>
            <a:pPr eaLnBrk="1" hangingPunct="1"/>
            <a:r>
              <a:rPr lang="it-IT" altLang="it-IT" sz="1400" dirty="0"/>
              <a:t>Criteri per la realizzazione delle strutture per l’accensione di fuochi controllati</a:t>
            </a:r>
          </a:p>
          <a:p>
            <a:pPr eaLnBrk="1" hangingPunct="1"/>
            <a:r>
              <a:rPr lang="it-IT" altLang="it-IT" sz="1400" dirty="0"/>
              <a:t>Specifiche per la realizzazione di un prototipo della Carta delle pericolosità' per gli incendi di interfaccia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it-IT" altLang="it-IT" sz="900" b="1" dirty="0"/>
          </a:p>
        </p:txBody>
      </p:sp>
    </p:spTree>
    <p:extLst>
      <p:ext uri="{BB962C8B-B14F-4D97-AF65-F5344CB8AC3E}">
        <p14:creationId xmlns:p14="http://schemas.microsoft.com/office/powerpoint/2010/main" val="1235592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677FA914-B219-4049-9407-4309BD3966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6A333497-6F2E-46CC-8B1B-562A0258CF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C535BC9-8483-49E1-AC2B-0B8F4F7799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66" t="3700" r="16699" b="4477"/>
          <a:stretch/>
        </p:blipFill>
        <p:spPr>
          <a:xfrm>
            <a:off x="0" y="0"/>
            <a:ext cx="9144000" cy="686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25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7CC74A4C-85CB-41E7-98E5-58E34B8E04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8C81D846-A993-4B25-960F-2DEBB6A18E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CE3AE3A-7D4F-4712-8525-56BBB7CBAC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66" t="3700" r="16699" b="4477"/>
          <a:stretch/>
        </p:blipFill>
        <p:spPr>
          <a:xfrm>
            <a:off x="0" y="-1"/>
            <a:ext cx="9144000" cy="686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362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86038046-D57D-4672-8242-C70134A8C6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4B5AF184-596B-445B-B9DF-3EF5FC7CBB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8A7A33B8-92AE-46AD-B140-4400620F14C5}"/>
              </a:ext>
            </a:extLst>
          </p:cNvPr>
          <p:cNvGrpSpPr/>
          <p:nvPr/>
        </p:nvGrpSpPr>
        <p:grpSpPr>
          <a:xfrm>
            <a:off x="-14426" y="204183"/>
            <a:ext cx="9158426" cy="6720396"/>
            <a:chOff x="-14426" y="0"/>
            <a:chExt cx="6658254" cy="4955333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55E4465B-59CA-4CF8-9EA0-DEBE101FC5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750" t="8016" r="13592" b="5340"/>
            <a:stretch/>
          </p:blipFill>
          <p:spPr>
            <a:xfrm>
              <a:off x="0" y="0"/>
              <a:ext cx="6643828" cy="4456591"/>
            </a:xfrm>
            <a:prstGeom prst="rect">
              <a:avLst/>
            </a:prstGeom>
          </p:spPr>
        </p:pic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865A839C-8D26-48E6-89A9-E024DB8B2B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592" t="18828" r="40971" b="44088"/>
            <a:stretch/>
          </p:blipFill>
          <p:spPr>
            <a:xfrm>
              <a:off x="-14426" y="2411546"/>
              <a:ext cx="4154750" cy="1907442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B65249E2-0A1B-41BD-BF7B-2AE75CD83F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592" t="59074" r="40971" b="14315"/>
            <a:stretch/>
          </p:blipFill>
          <p:spPr>
            <a:xfrm>
              <a:off x="0" y="3586583"/>
              <a:ext cx="4154750" cy="1368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731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6F6991E-9E7E-4C73-9AA2-4299F1CCA9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04081A05-F313-48A2-A033-39EE2D9098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886EACC-0216-4CEA-A10B-F89333E8CE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8604" r="17037" b="4331"/>
          <a:stretch/>
        </p:blipFill>
        <p:spPr>
          <a:xfrm>
            <a:off x="0" y="190650"/>
            <a:ext cx="9144000" cy="647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307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8C454020-DE43-4C00-A9B0-469CBBD284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91B2B476-F02C-42FD-9D11-DC63C869B1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BC453CC-052D-4B04-B7DB-EE217D57BC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9506" r="17500" b="5895"/>
          <a:stretch/>
        </p:blipFill>
        <p:spPr>
          <a:xfrm>
            <a:off x="-2" y="245533"/>
            <a:ext cx="9144001" cy="632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702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3F117131-6B82-47A0-BD06-FEFF164C24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A8F5BB33-F5F8-407A-93BC-73F8AFC652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3E078C4-FF19-43F2-B6A3-1C6C03E08D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9013" r="17037" b="4568"/>
          <a:stretch/>
        </p:blipFill>
        <p:spPr>
          <a:xfrm>
            <a:off x="0" y="237066"/>
            <a:ext cx="9137632" cy="641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766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39CE43CA-E077-4A90-90AA-F6401EEB4D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FE1C9CA5-B6B6-49CA-B25F-183272D12F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B65D422-1BB0-48A8-BD9E-0F377FC84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10000" r="17222" b="4331"/>
          <a:stretch/>
        </p:blipFill>
        <p:spPr>
          <a:xfrm>
            <a:off x="0" y="194732"/>
            <a:ext cx="9144000" cy="638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5793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FD28E319-F909-4816-B79A-3CC5508CAE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D62ECC67-0AD4-4FB2-AD15-93227A0A70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BBAA2DF-1C70-4E46-8F52-DB28EC4E25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9177" r="17315" b="5220"/>
          <a:stretch/>
        </p:blipFill>
        <p:spPr>
          <a:xfrm>
            <a:off x="0" y="287867"/>
            <a:ext cx="9144000" cy="638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78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77D590-99FB-4A2C-AF3F-EB1961E58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416108"/>
          </a:xfrm>
        </p:spPr>
        <p:txBody>
          <a:bodyPr>
            <a:noAutofit/>
          </a:bodyPr>
          <a:lstStyle/>
          <a:p>
            <a:r>
              <a:rPr lang="it-IT" sz="1800" b="1" dirty="0"/>
              <a:t>Piano regionale di previsione, prevenzione e lotta attiva contro gli incendi boschivi</a:t>
            </a:r>
            <a:br>
              <a:rPr lang="it-IT" sz="1800" b="1" dirty="0"/>
            </a:br>
            <a:endParaRPr lang="it-IT" sz="1800" b="1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E08C0B9-7C5E-4850-8B11-4ECB98390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1" y="573166"/>
            <a:ext cx="9077163" cy="5737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0096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77D590-99FB-4A2C-AF3F-EB1961E58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506" y="53268"/>
            <a:ext cx="7886700" cy="41610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it-IT" sz="1200" cap="small" dirty="0"/>
            </a:br>
            <a:r>
              <a:rPr lang="it-IT" sz="2000" b="1" cap="small" dirty="0"/>
              <a:t>Cause presunte degli incendi boschivi</a:t>
            </a:r>
            <a:r>
              <a:rPr lang="it-IT" sz="1200" b="1" cap="small" dirty="0"/>
              <a:t> </a:t>
            </a:r>
            <a:r>
              <a:rPr lang="it-IT" sz="1200" cap="small" dirty="0"/>
              <a:t>(anni 2014-2017)</a:t>
            </a:r>
            <a:br>
              <a:rPr lang="it-IT" sz="1800" b="1" dirty="0"/>
            </a:br>
            <a:endParaRPr lang="it-IT" sz="1800" b="1" dirty="0"/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6D7E819D-9D7C-4415-9CFF-19191BE3F5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627800"/>
              </p:ext>
            </p:extLst>
          </p:nvPr>
        </p:nvGraphicFramePr>
        <p:xfrm>
          <a:off x="159797" y="355100"/>
          <a:ext cx="8859914" cy="63273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27465">
                  <a:extLst>
                    <a:ext uri="{9D8B030D-6E8A-4147-A177-3AD203B41FA5}">
                      <a16:colId xmlns:a16="http://schemas.microsoft.com/office/drawing/2014/main" val="3207609680"/>
                    </a:ext>
                  </a:extLst>
                </a:gridCol>
                <a:gridCol w="6474793">
                  <a:extLst>
                    <a:ext uri="{9D8B030D-6E8A-4147-A177-3AD203B41FA5}">
                      <a16:colId xmlns:a16="http://schemas.microsoft.com/office/drawing/2014/main" val="3111698870"/>
                    </a:ext>
                  </a:extLst>
                </a:gridCol>
                <a:gridCol w="628828">
                  <a:extLst>
                    <a:ext uri="{9D8B030D-6E8A-4147-A177-3AD203B41FA5}">
                      <a16:colId xmlns:a16="http://schemas.microsoft.com/office/drawing/2014/main" val="1611394262"/>
                    </a:ext>
                  </a:extLst>
                </a:gridCol>
                <a:gridCol w="628828">
                  <a:extLst>
                    <a:ext uri="{9D8B030D-6E8A-4147-A177-3AD203B41FA5}">
                      <a16:colId xmlns:a16="http://schemas.microsoft.com/office/drawing/2014/main" val="2523012310"/>
                    </a:ext>
                  </a:extLst>
                </a:gridCol>
              </a:tblGrid>
              <a:tr h="161617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Causa/motivazione presunta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n°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%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extLst>
                  <a:ext uri="{0D108BD9-81ED-4DB2-BD59-A6C34878D82A}">
                    <a16:rowId xmlns:a16="http://schemas.microsoft.com/office/drawing/2014/main" val="2744258021"/>
                  </a:ext>
                </a:extLst>
              </a:tr>
              <a:tr h="161617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Cause naturali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Riaccensione (</a:t>
                      </a:r>
                      <a:r>
                        <a:rPr lang="it-IT" sz="1400" dirty="0" err="1">
                          <a:effectLst/>
                        </a:rPr>
                        <a:t>Spotting</a:t>
                      </a:r>
                      <a:r>
                        <a:rPr lang="it-IT" sz="1400" dirty="0">
                          <a:effectLst/>
                        </a:rPr>
                        <a:t>) 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1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0,5%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b"/>
                </a:tc>
                <a:extLst>
                  <a:ext uri="{0D108BD9-81ED-4DB2-BD59-A6C34878D82A}">
                    <a16:rowId xmlns:a16="http://schemas.microsoft.com/office/drawing/2014/main" val="2569730651"/>
                  </a:ext>
                </a:extLst>
              </a:tr>
              <a:tr h="161617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Scariche derivanti da fulmini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1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0,5%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b"/>
                </a:tc>
                <a:extLst>
                  <a:ext uri="{0D108BD9-81ED-4DB2-BD59-A6C34878D82A}">
                    <a16:rowId xmlns:a16="http://schemas.microsoft.com/office/drawing/2014/main" val="4179533426"/>
                  </a:ext>
                </a:extLst>
              </a:tr>
              <a:tr h="161617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Altre cause naturali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4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1,9%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b"/>
                </a:tc>
                <a:extLst>
                  <a:ext uri="{0D108BD9-81ED-4DB2-BD59-A6C34878D82A}">
                    <a16:rowId xmlns:a16="http://schemas.microsoft.com/office/drawing/2014/main" val="2628158816"/>
                  </a:ext>
                </a:extLst>
              </a:tr>
              <a:tr h="143644">
                <a:tc rowSpan="1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Cause involontarie (colpose)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Scariche elettriche derivanti da impianti difettosi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7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3,4%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b"/>
                </a:tc>
                <a:extLst>
                  <a:ext uri="{0D108BD9-81ED-4DB2-BD59-A6C34878D82A}">
                    <a16:rowId xmlns:a16="http://schemas.microsoft.com/office/drawing/2014/main" val="2898219359"/>
                  </a:ext>
                </a:extLst>
              </a:tr>
              <a:tr h="161617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Utilizzo strumenti lavorativi a vario titolo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5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2,4%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b"/>
                </a:tc>
                <a:extLst>
                  <a:ext uri="{0D108BD9-81ED-4DB2-BD59-A6C34878D82A}">
                    <a16:rowId xmlns:a16="http://schemas.microsoft.com/office/drawing/2014/main" val="4258126465"/>
                  </a:ext>
                </a:extLst>
              </a:tr>
              <a:tr h="161617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Attività ricreative e campeggio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3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1,4%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b"/>
                </a:tc>
                <a:extLst>
                  <a:ext uri="{0D108BD9-81ED-4DB2-BD59-A6C34878D82A}">
                    <a16:rowId xmlns:a16="http://schemas.microsoft.com/office/drawing/2014/main" val="4157765861"/>
                  </a:ext>
                </a:extLst>
              </a:tr>
              <a:tr h="15616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Attività agricole - rinnovo pascolo, accensione stoppie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0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0,0%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b"/>
                </a:tc>
                <a:extLst>
                  <a:ext uri="{0D108BD9-81ED-4DB2-BD59-A6C34878D82A}">
                    <a16:rowId xmlns:a16="http://schemas.microsoft.com/office/drawing/2014/main" val="576414569"/>
                  </a:ext>
                </a:extLst>
              </a:tr>
              <a:tr h="142043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Attività agricole - trasformazione d'uso ripulitura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6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2,9%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b"/>
                </a:tc>
                <a:extLst>
                  <a:ext uri="{0D108BD9-81ED-4DB2-BD59-A6C34878D82A}">
                    <a16:rowId xmlns:a16="http://schemas.microsoft.com/office/drawing/2014/main" val="1662452768"/>
                  </a:ext>
                </a:extLst>
              </a:tr>
              <a:tr h="15979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Abbruciamento residui forestali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22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10,6%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b"/>
                </a:tc>
                <a:extLst>
                  <a:ext uri="{0D108BD9-81ED-4DB2-BD59-A6C34878D82A}">
                    <a16:rowId xmlns:a16="http://schemas.microsoft.com/office/drawing/2014/main" val="2146620146"/>
                  </a:ext>
                </a:extLst>
              </a:tr>
              <a:tr h="16867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Abbruciamento residui agricoli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21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10,1%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b"/>
                </a:tc>
                <a:extLst>
                  <a:ext uri="{0D108BD9-81ED-4DB2-BD59-A6C34878D82A}">
                    <a16:rowId xmlns:a16="http://schemas.microsoft.com/office/drawing/2014/main" val="2557891723"/>
                  </a:ext>
                </a:extLst>
              </a:tr>
              <a:tr h="133165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Fenomeni derivanti da Transito Ferroviario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0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0,0%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b"/>
                </a:tc>
                <a:extLst>
                  <a:ext uri="{0D108BD9-81ED-4DB2-BD59-A6C34878D82A}">
                    <a16:rowId xmlns:a16="http://schemas.microsoft.com/office/drawing/2014/main" val="3601051412"/>
                  </a:ext>
                </a:extLst>
              </a:tr>
              <a:tr h="161617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Fuochi Pirotecnici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1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0,5%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b"/>
                </a:tc>
                <a:extLst>
                  <a:ext uri="{0D108BD9-81ED-4DB2-BD59-A6C34878D82A}">
                    <a16:rowId xmlns:a16="http://schemas.microsoft.com/office/drawing/2014/main" val="1315193902"/>
                  </a:ext>
                </a:extLst>
              </a:tr>
              <a:tr h="161617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Getto di Sigaretta Accesa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10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4,8%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b"/>
                </a:tc>
                <a:extLst>
                  <a:ext uri="{0D108BD9-81ED-4DB2-BD59-A6C34878D82A}">
                    <a16:rowId xmlns:a16="http://schemas.microsoft.com/office/drawing/2014/main" val="246002001"/>
                  </a:ext>
                </a:extLst>
              </a:tr>
              <a:tr h="161617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Parcheggio Veicoli Marmitta Catalitica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0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0,0%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b"/>
                </a:tc>
                <a:extLst>
                  <a:ext uri="{0D108BD9-81ED-4DB2-BD59-A6C34878D82A}">
                    <a16:rowId xmlns:a16="http://schemas.microsoft.com/office/drawing/2014/main" val="210275174"/>
                  </a:ext>
                </a:extLst>
              </a:tr>
              <a:tr h="18985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Altre cause antropiche "involontarie"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25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12,0%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b"/>
                </a:tc>
                <a:extLst>
                  <a:ext uri="{0D108BD9-81ED-4DB2-BD59-A6C34878D82A}">
                    <a16:rowId xmlns:a16="http://schemas.microsoft.com/office/drawing/2014/main" val="1566489396"/>
                  </a:ext>
                </a:extLst>
              </a:tr>
              <a:tr h="159798">
                <a:tc rowSpan="1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Cause volontarie (dolose)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Profitto - Guadagnare / trarre vantaggi dall'attivazione 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0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0,0%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b"/>
                </a:tc>
                <a:extLst>
                  <a:ext uri="{0D108BD9-81ED-4DB2-BD59-A6C34878D82A}">
                    <a16:rowId xmlns:a16="http://schemas.microsoft.com/office/drawing/2014/main" val="2328868062"/>
                  </a:ext>
                </a:extLst>
              </a:tr>
              <a:tr h="161617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Caccia e attività venatoria in genere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14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6,7%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b"/>
                </a:tc>
                <a:extLst>
                  <a:ext uri="{0D108BD9-81ED-4DB2-BD59-A6C34878D82A}">
                    <a16:rowId xmlns:a16="http://schemas.microsoft.com/office/drawing/2014/main" val="1741400293"/>
                  </a:ext>
                </a:extLst>
              </a:tr>
              <a:tr h="161617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Abbruciamento rifiuti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4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1,9%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b"/>
                </a:tc>
                <a:extLst>
                  <a:ext uri="{0D108BD9-81ED-4DB2-BD59-A6C34878D82A}">
                    <a16:rowId xmlns:a16="http://schemas.microsoft.com/office/drawing/2014/main" val="2246710295"/>
                  </a:ext>
                </a:extLst>
              </a:tr>
              <a:tr h="161617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Vandalismo - giochi ragazzi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3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1,4%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b"/>
                </a:tc>
                <a:extLst>
                  <a:ext uri="{0D108BD9-81ED-4DB2-BD59-A6C34878D82A}">
                    <a16:rowId xmlns:a16="http://schemas.microsoft.com/office/drawing/2014/main" val="299178784"/>
                  </a:ext>
                </a:extLst>
              </a:tr>
              <a:tr h="13658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Eccitazione - piromania - disagio (personale o sociale)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5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2,4%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b"/>
                </a:tc>
                <a:extLst>
                  <a:ext uri="{0D108BD9-81ED-4DB2-BD59-A6C34878D82A}">
                    <a16:rowId xmlns:a16="http://schemas.microsoft.com/office/drawing/2014/main" val="4245843317"/>
                  </a:ext>
                </a:extLst>
              </a:tr>
              <a:tr h="161617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Vendetta (Conflitti Personali o Sociali)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1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0,5%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b"/>
                </a:tc>
                <a:extLst>
                  <a:ext uri="{0D108BD9-81ED-4DB2-BD59-A6C34878D82A}">
                    <a16:rowId xmlns:a16="http://schemas.microsoft.com/office/drawing/2014/main" val="385661039"/>
                  </a:ext>
                </a:extLst>
              </a:tr>
              <a:tr h="12246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Altro crimine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3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1,4%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b"/>
                </a:tc>
                <a:extLst>
                  <a:ext uri="{0D108BD9-81ED-4DB2-BD59-A6C34878D82A}">
                    <a16:rowId xmlns:a16="http://schemas.microsoft.com/office/drawing/2014/main" val="3154161568"/>
                  </a:ext>
                </a:extLst>
              </a:tr>
              <a:tr h="161617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Profitto - rinnovo pascolo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4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1,9%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b"/>
                </a:tc>
                <a:extLst>
                  <a:ext uri="{0D108BD9-81ED-4DB2-BD59-A6C34878D82A}">
                    <a16:rowId xmlns:a16="http://schemas.microsoft.com/office/drawing/2014/main" val="2827907862"/>
                  </a:ext>
                </a:extLst>
              </a:tr>
              <a:tr h="157979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Profitto - raccolta prodotti del bosco (es. asparagi, etc.)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1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0,5%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b"/>
                </a:tc>
                <a:extLst>
                  <a:ext uri="{0D108BD9-81ED-4DB2-BD59-A6C34878D82A}">
                    <a16:rowId xmlns:a16="http://schemas.microsoft.com/office/drawing/2014/main" val="3560192730"/>
                  </a:ext>
                </a:extLst>
              </a:tr>
              <a:tr h="150921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Profitto - Guadagno dal cambio di qualità dei terreni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1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0,5%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b"/>
                </a:tc>
                <a:extLst>
                  <a:ext uri="{0D108BD9-81ED-4DB2-BD59-A6C34878D82A}">
                    <a16:rowId xmlns:a16="http://schemas.microsoft.com/office/drawing/2014/main" val="3499091786"/>
                  </a:ext>
                </a:extLst>
              </a:tr>
              <a:tr h="168675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Motivazione sconosciuta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47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22,6%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b"/>
                </a:tc>
                <a:extLst>
                  <a:ext uri="{0D108BD9-81ED-4DB2-BD59-A6C34878D82A}">
                    <a16:rowId xmlns:a16="http://schemas.microsoft.com/office/drawing/2014/main" val="2707051447"/>
                  </a:ext>
                </a:extLst>
              </a:tr>
              <a:tr h="161617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Altre cause antropiche "volontarie"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5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2,4%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b"/>
                </a:tc>
                <a:extLst>
                  <a:ext uri="{0D108BD9-81ED-4DB2-BD59-A6C34878D82A}">
                    <a16:rowId xmlns:a16="http://schemas.microsoft.com/office/drawing/2014/main" val="3069934814"/>
                  </a:ext>
                </a:extLst>
              </a:tr>
              <a:tr h="1616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Motivazione dubbia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14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6,7%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015" marR="26015" marT="0" marB="0" anchor="b"/>
                </a:tc>
                <a:extLst>
                  <a:ext uri="{0D108BD9-81ED-4DB2-BD59-A6C34878D82A}">
                    <a16:rowId xmlns:a16="http://schemas.microsoft.com/office/drawing/2014/main" val="4018092500"/>
                  </a:ext>
                </a:extLst>
              </a:tr>
            </a:tbl>
          </a:graphicData>
        </a:graphic>
      </p:graphicFrame>
      <p:sp>
        <p:nvSpPr>
          <p:cNvPr id="6" name="Rettangolo 5">
            <a:extLst>
              <a:ext uri="{FF2B5EF4-FFF2-40B4-BE49-F238E27FC236}">
                <a16:creationId xmlns:a16="http://schemas.microsoft.com/office/drawing/2014/main" id="{004DCFB3-F77F-4056-9A3E-CA659FDD972C}"/>
              </a:ext>
            </a:extLst>
          </p:cNvPr>
          <p:cNvSpPr/>
          <p:nvPr/>
        </p:nvSpPr>
        <p:spPr>
          <a:xfrm>
            <a:off x="1225118" y="2308194"/>
            <a:ext cx="7794593" cy="488272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AD84C15-4912-4067-B2FD-F8FBFEDFE6E2}"/>
              </a:ext>
            </a:extLst>
          </p:cNvPr>
          <p:cNvSpPr/>
          <p:nvPr/>
        </p:nvSpPr>
        <p:spPr>
          <a:xfrm>
            <a:off x="159798" y="6001305"/>
            <a:ext cx="8859914" cy="26633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70B1893D-60A4-4A34-AE7E-BBDBA4322482}"/>
              </a:ext>
            </a:extLst>
          </p:cNvPr>
          <p:cNvSpPr/>
          <p:nvPr/>
        </p:nvSpPr>
        <p:spPr>
          <a:xfrm>
            <a:off x="7679184" y="3107176"/>
            <a:ext cx="1464816" cy="34623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5B335BBD-A682-4FE3-86B0-4B85A9DFDC24}"/>
              </a:ext>
            </a:extLst>
          </p:cNvPr>
          <p:cNvSpPr/>
          <p:nvPr/>
        </p:nvSpPr>
        <p:spPr>
          <a:xfrm>
            <a:off x="1100829" y="3119753"/>
            <a:ext cx="2254930" cy="34623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872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77D590-99FB-4A2C-AF3F-EB1961E58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416108"/>
          </a:xfrm>
        </p:spPr>
        <p:txBody>
          <a:bodyPr>
            <a:noAutofit/>
          </a:bodyPr>
          <a:lstStyle/>
          <a:p>
            <a:r>
              <a:rPr lang="it-IT" sz="1800" b="1" dirty="0"/>
              <a:t>Piano regionale di previsione, prevenzione e lotta attiva contro gli incendi boschivi</a:t>
            </a:r>
            <a:br>
              <a:rPr lang="it-IT" sz="1800" b="1" dirty="0"/>
            </a:br>
            <a:endParaRPr lang="it-IT" sz="1800" b="1" dirty="0"/>
          </a:p>
        </p:txBody>
      </p:sp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1CEFC283-BB1D-47C9-9AB9-59C38A5762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4492583"/>
              </p:ext>
            </p:extLst>
          </p:nvPr>
        </p:nvGraphicFramePr>
        <p:xfrm>
          <a:off x="1" y="550416"/>
          <a:ext cx="9144000" cy="6307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74113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EF4865-23CA-4111-92BB-F4D3C5275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C16ECFE-5FA2-4C72-9EDD-5CD40F3241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96" t="24803" r="11884" b="55091"/>
          <a:stretch/>
        </p:blipFill>
        <p:spPr>
          <a:xfrm>
            <a:off x="0" y="592691"/>
            <a:ext cx="9312918" cy="132556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70E6EEA-83A3-47AB-81B7-9AD58A262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20" t="22741" r="13479" b="39624"/>
          <a:stretch/>
        </p:blipFill>
        <p:spPr>
          <a:xfrm>
            <a:off x="65715" y="3362393"/>
            <a:ext cx="9078285" cy="249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89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6929DB-6FCA-4554-B356-0F09C142A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D053178-5AFE-4928-8B82-3DC2F190BA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09" t="18100" r="18840" b="8176"/>
          <a:stretch/>
        </p:blipFill>
        <p:spPr>
          <a:xfrm>
            <a:off x="4586" y="665921"/>
            <a:ext cx="9139414" cy="552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94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EF4865-23CA-4111-92BB-F4D3C5275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89E8347-219D-4258-A8D2-2D7F7944F4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49" t="16188" r="37826" b="7403"/>
          <a:stretch/>
        </p:blipFill>
        <p:spPr>
          <a:xfrm>
            <a:off x="2305879" y="66260"/>
            <a:ext cx="4850295" cy="678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716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EF4865-23CA-4111-92BB-F4D3C5275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98726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it-IT" sz="3600" b="1" dirty="0"/>
              <a:t>Le 16 principali situazioni di allerta negli incendi d'interfaccia urbano-vegetazione</a:t>
            </a:r>
          </a:p>
        </p:txBody>
      </p:sp>
    </p:spTree>
    <p:extLst>
      <p:ext uri="{BB962C8B-B14F-4D97-AF65-F5344CB8AC3E}">
        <p14:creationId xmlns:p14="http://schemas.microsoft.com/office/powerpoint/2010/main" val="36152135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C04D3B3F70426458236CCF8609CB719" ma:contentTypeVersion="5" ma:contentTypeDescription="Creare un nuovo documento." ma:contentTypeScope="" ma:versionID="db487c16cf32549ab804beeabe7f0bc8">
  <xsd:schema xmlns:xsd="http://www.w3.org/2001/XMLSchema" xmlns:xs="http://www.w3.org/2001/XMLSchema" xmlns:p="http://schemas.microsoft.com/office/2006/metadata/properties" xmlns:ns2="1a284538-a01e-4ea3-92a3-88cb1cb65818" xmlns:ns3="b8b1386d-83f2-4088-bc10-67706aab29e1" targetNamespace="http://schemas.microsoft.com/office/2006/metadata/properties" ma:root="true" ma:fieldsID="a67aebc588b45c90f6c59c0993dab78a" ns2:_="" ns3:_="">
    <xsd:import namespace="1a284538-a01e-4ea3-92a3-88cb1cb65818"/>
    <xsd:import namespace="b8b1386d-83f2-4088-bc10-67706aab29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284538-a01e-4ea3-92a3-88cb1cb658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b1386d-83f2-4088-bc10-67706aab29e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3EAC7B1-E8AE-4365-826F-BFA4D57ADE99}"/>
</file>

<file path=customXml/itemProps2.xml><?xml version="1.0" encoding="utf-8"?>
<ds:datastoreItem xmlns:ds="http://schemas.openxmlformats.org/officeDocument/2006/customXml" ds:itemID="{22C49589-BA73-4EB3-A5CA-55D8BE338ECC}"/>
</file>

<file path=customXml/itemProps3.xml><?xml version="1.0" encoding="utf-8"?>
<ds:datastoreItem xmlns:ds="http://schemas.openxmlformats.org/officeDocument/2006/customXml" ds:itemID="{AC578B2B-CEA5-49B8-96E3-B59EF46ECE4D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530</TotalTime>
  <Words>1379</Words>
  <Application>Microsoft Office PowerPoint</Application>
  <PresentationFormat>Presentazione su schermo (4:3)</PresentationFormat>
  <Paragraphs>204</Paragraphs>
  <Slides>27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Piano regionale di previsione, prevenzione e lotta attiva contro gli incendi boschivi </vt:lpstr>
      <vt:lpstr> Cause presunte degli incendi boschivi (anni 2014-2017) </vt:lpstr>
      <vt:lpstr>Piano regionale di previsione, prevenzione e lotta attiva contro gli incendi boschivi </vt:lpstr>
      <vt:lpstr>Presentazione standard di PowerPoint</vt:lpstr>
      <vt:lpstr>Presentazione standard di PowerPoint</vt:lpstr>
      <vt:lpstr>Presentazione standard di PowerPoint</vt:lpstr>
      <vt:lpstr>Le 16 principali situazioni di allerta negli incendi d'interfaccia urbano-vegetazione</vt:lpstr>
      <vt:lpstr>Presentazione standard di PowerPoint</vt:lpstr>
      <vt:lpstr>Presentazione standard di PowerPoint</vt:lpstr>
      <vt:lpstr>Attività di raggruppamento  e  abbruciamento dei materiali   vegetali</vt:lpstr>
      <vt:lpstr>Attività di raggruppamento  e  abbruciamento dei materiali   vegetali</vt:lpstr>
      <vt:lpstr>Presentazione standard di PowerPoint</vt:lpstr>
      <vt:lpstr>CRITERI PER L’ELABORAZIONE DELLA CARTA DEL LIVELLO DI PERICOLOSITÀ NELLA FASCIA PERIMETRALE (Incendi di interfaccia)</vt:lpstr>
      <vt:lpstr>Presentazione standard di PowerPoint</vt:lpstr>
      <vt:lpstr>Presentazione standard di PowerPoint</vt:lpstr>
      <vt:lpstr>Presentazione standard di PowerPoint</vt:lpstr>
      <vt:lpstr>Sito web ER - Emilia-Romagna, link utili del settore forestale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Pattuelli Marco</dc:creator>
  <cp:lastModifiedBy>Marco Pattuelli</cp:lastModifiedBy>
  <cp:revision>33</cp:revision>
  <dcterms:created xsi:type="dcterms:W3CDTF">2018-04-30T16:28:11Z</dcterms:created>
  <dcterms:modified xsi:type="dcterms:W3CDTF">2020-08-10T20:19:13Z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0x010100FC04D3B3F70426458236CCF8609CB719</vt:lpwstr>
  </property>
</Properties>
</file>